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15"/>
  </p:notesMasterIdLst>
  <p:handoutMasterIdLst>
    <p:handoutMasterId r:id="rId16"/>
  </p:handoutMasterIdLst>
  <p:sldIdLst>
    <p:sldId id="256" r:id="rId2"/>
    <p:sldId id="257" r:id="rId3"/>
    <p:sldId id="258" r:id="rId4"/>
    <p:sldId id="267" r:id="rId5"/>
    <p:sldId id="269" r:id="rId6"/>
    <p:sldId id="271" r:id="rId7"/>
    <p:sldId id="272" r:id="rId8"/>
    <p:sldId id="266" r:id="rId9"/>
    <p:sldId id="260" r:id="rId10"/>
    <p:sldId id="259" r:id="rId11"/>
    <p:sldId id="261" r:id="rId12"/>
    <p:sldId id="262" r:id="rId13"/>
    <p:sldId id="2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DA37D80-6434-44D0-A028-1B22A696006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71268B-8AC2-4239-8FAF-7C144C210720}" type="datetimeFigureOut">
              <a:rPr lang="en-US"/>
              <a:t>7/25/2018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2BA2C8-71FC-43D0-BD87-0547616971FA}" type="slidenum">
              <a:rPr/>
              <a:t>‹#›</a:t>
            </a:fld>
            <a:endParaRPr/>
          </a:p>
        </p:txBody>
      </p:sp>
    </p:spTree>
    <p:extLst>
      <p:ext uri="{BB962C8B-B14F-4D97-AF65-F5344CB8AC3E}">
        <p14:creationId xmlns:p14="http://schemas.microsoft.com/office/powerpoint/2010/main" val="3729213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D8362-6D63-40AC-BAA9-90C3AE6D5875}" type="datetimeFigureOut">
              <a:rPr lang="en-US"/>
              <a:t>7/25/2018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39446-6953-447E-A4E3-E7CFBF870046}" type="slidenum">
              <a:rPr/>
              <a:t>‹#›</a:t>
            </a:fld>
            <a:endParaRPr/>
          </a:p>
        </p:txBody>
      </p:sp>
    </p:spTree>
    <p:extLst>
      <p:ext uri="{BB962C8B-B14F-4D97-AF65-F5344CB8AC3E}">
        <p14:creationId xmlns:p14="http://schemas.microsoft.com/office/powerpoint/2010/main" val="1423929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water3"/>
          <p:cNvSpPr/>
          <p:nvPr/>
        </p:nvSpPr>
        <p:spPr bwMode="gray">
          <a:xfrm>
            <a:off x="2552" y="5243129"/>
            <a:ext cx="12188952"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sky"/>
          <p:cNvSpPr/>
          <p:nvPr/>
        </p:nvSpPr>
        <p:spPr bwMode="white">
          <a:xfrm>
            <a:off x="2552" y="0"/>
            <a:ext cx="12188952"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water2"/>
          <p:cNvPicPr>
            <a:picLocks noChangeAspect="1"/>
          </p:cNvPicPr>
          <p:nvPr/>
        </p:nvPicPr>
        <p:blipFill rotWithShape="1">
          <a:blip r:embed="rId2" cstate="print">
            <a:extLst>
              <a:ext uri="{28A0092B-C50C-407E-A947-70E740481C1C}">
                <a14:useLocalDpi xmlns:a14="http://schemas.microsoft.com/office/drawing/2010/main" val="0"/>
              </a:ext>
            </a:extLst>
          </a:blip>
          <a:srcRect l="2674" r="9901"/>
          <a:stretch/>
        </p:blipFill>
        <p:spPr bwMode="ltGray">
          <a:xfrm>
            <a:off x="-1425" y="5497897"/>
            <a:ext cx="12188952" cy="463209"/>
          </a:xfrm>
          <a:prstGeom prst="rect">
            <a:avLst/>
          </a:prstGeom>
          <a:noFill/>
          <a:ln>
            <a:noFill/>
          </a:ln>
        </p:spPr>
      </p:pic>
      <p:pic>
        <p:nvPicPr>
          <p:cNvPr id="7" name="water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221111"/>
            <a:ext cx="12188952" cy="268288"/>
          </a:xfrm>
          <a:prstGeom prst="rect">
            <a:avLst/>
          </a:prstGeom>
          <a:noFill/>
          <a:ln>
            <a:noFill/>
          </a:ln>
        </p:spPr>
      </p:pic>
      <p:sp>
        <p:nvSpPr>
          <p:cNvPr id="8" name="Rectangle 7"/>
          <p:cNvSpPr/>
          <p:nvPr/>
        </p:nvSpPr>
        <p:spPr>
          <a:xfrm>
            <a:off x="-1425" y="5961106"/>
            <a:ext cx="12188952"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305872" y="1309047"/>
            <a:ext cx="9602789" cy="26670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305872" y="4038600"/>
            <a:ext cx="9601200" cy="990600"/>
          </a:xfrm>
        </p:spPr>
        <p:txBody>
          <a:bodyPr>
            <a:normAutofit/>
          </a:bodyPr>
          <a:lstStyle>
            <a:lvl1pPr marL="0" indent="0" algn="ctr">
              <a:spcBef>
                <a:spcPts val="0"/>
              </a:spcBef>
              <a:buNone/>
              <a:defRPr sz="1800" cap="all" baseline="0">
                <a:solidFill>
                  <a:schemeClr val="accent2">
                    <a:lumMod val="7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294236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5F4E5243-F52A-4D37-9694-EB26C6C31910}" type="datetime1">
              <a:rPr lang="en-US"/>
              <a:t>7/25/2018</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53625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4403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4403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A77B6E1-634A-48DC-9E8B-D894023267EF}" type="datetime1">
              <a:rPr lang="en-US"/>
              <a:t>7/25/2018</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35865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7B2D3E9E-A95C-48F2-B4BF-A71542E0BE9A}" type="datetime1">
              <a:rPr lang="en-US"/>
              <a:t>7/25/2018</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40508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2" name="Title 1"/>
          <p:cNvSpPr>
            <a:spLocks noGrp="1"/>
          </p:cNvSpPr>
          <p:nvPr>
            <p:ph type="title"/>
          </p:nvPr>
        </p:nvSpPr>
        <p:spPr>
          <a:xfrm>
            <a:off x="1293813" y="1309047"/>
            <a:ext cx="9601252" cy="2667000"/>
          </a:xfrm>
        </p:spPr>
        <p:txBody>
          <a:bodyPr anchor="b">
            <a:normAutofit/>
          </a:bodyPr>
          <a:lstStyle>
            <a:lvl1pPr algn="ctr">
              <a:defRPr sz="6000" b="0"/>
            </a:lvl1pPr>
          </a:lstStyle>
          <a:p>
            <a:r>
              <a:rPr lang="en-US"/>
              <a:t>Click to edit Master title style</a:t>
            </a:r>
            <a:endParaRPr/>
          </a:p>
        </p:txBody>
      </p:sp>
      <p:sp>
        <p:nvSpPr>
          <p:cNvPr id="3" name="Text Placeholder 2"/>
          <p:cNvSpPr>
            <a:spLocks noGrp="1"/>
          </p:cNvSpPr>
          <p:nvPr>
            <p:ph type="body" idx="1"/>
          </p:nvPr>
        </p:nvSpPr>
        <p:spPr>
          <a:xfrm>
            <a:off x="1293813" y="4038600"/>
            <a:ext cx="9601200" cy="1143000"/>
          </a:xfrm>
        </p:spPr>
        <p:txBody>
          <a:bodyPr anchor="t">
            <a:normAutofit/>
          </a:bodyPr>
          <a:lstStyle>
            <a:lvl1pPr marL="0" indent="0" algn="ctr">
              <a:spcBef>
                <a:spcPts val="0"/>
              </a:spcBef>
              <a:buNone/>
              <a:defRPr sz="2000" cap="all" baseline="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A50F84E2-2D7A-43CF-AC90-352A289A783A}" type="datetime1">
              <a:rPr lang="en-US"/>
              <a:t>7/25/2018</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04355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Content Placeholder 3"/>
          <p:cNvSpPr>
            <a:spLocks noGrp="1"/>
          </p:cNvSpPr>
          <p:nvPr>
            <p:ph sz="half" idx="2"/>
          </p:nvPr>
        </p:nvSpPr>
        <p:spPr>
          <a:xfrm>
            <a:off x="627888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34112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F12952B5-7A2F-4CC8-B7CE-9234E21C2837}" type="datetime1">
              <a:rPr lang="en-US"/>
              <a:t>7/25/2018</a:t>
            </a:fld>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4937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4112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CE1DA07A-9201-4B4B-BAF2-015AFA30F520}" type="datetime1">
              <a:rPr lang="en-US"/>
              <a:t>7/25/2018</a:t>
            </a:fld>
            <a:endParaRPr/>
          </a:p>
        </p:txBody>
      </p:sp>
      <p:sp>
        <p:nvSpPr>
          <p:cNvPr id="9" name="Slide Number Placeholder 8"/>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07237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73D7E00A-486F-4252-8B1D-E32645521F49}" type="datetime1">
              <a:rPr lang="en-US"/>
              <a:t>7/25/2018</a:t>
            </a:fld>
            <a:endParaRPr/>
          </a:p>
        </p:txBody>
      </p:sp>
      <p:sp>
        <p:nvSpPr>
          <p:cNvPr id="5" name="Slide Number Placeholder 4"/>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6818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8DDF5F92-E675-4B36-9A60-69A962A68675}" type="datetime1">
              <a:rPr lang="en-US"/>
              <a:t>7/25/2018</a:t>
            </a:fld>
            <a:endParaRPr/>
          </a:p>
        </p:txBody>
      </p:sp>
      <p:sp>
        <p:nvSpPr>
          <p:cNvPr id="4" name="Slide Number Placeholder 3"/>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9226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200" b="0"/>
            </a:lvl1pPr>
          </a:lstStyle>
          <a:p>
            <a:r>
              <a:rPr lang="en-US"/>
              <a:t>Click to edit Master title style</a:t>
            </a:r>
            <a:endParaRPr/>
          </a:p>
        </p:txBody>
      </p:sp>
      <p:sp>
        <p:nvSpPr>
          <p:cNvPr id="3" name="Content Placeholder 2"/>
          <p:cNvSpPr>
            <a:spLocks noGrp="1"/>
          </p:cNvSpPr>
          <p:nvPr>
            <p:ph idx="1"/>
          </p:nvPr>
        </p:nvSpPr>
        <p:spPr>
          <a:xfrm>
            <a:off x="760413" y="685800"/>
            <a:ext cx="6858000" cy="4572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9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AF6E2C9B-5FA2-460D-9BE7-B0812FC2A6FF}" type="datetime1">
              <a:rPr lang="en-US"/>
              <a:t>7/25/2018</a:t>
            </a:fld>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48389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4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760413" y="685800"/>
            <a:ext cx="6858000" cy="4572000"/>
          </a:xfrm>
          <a:solidFill>
            <a:schemeClr val="bg1">
              <a:lumMod val="9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10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1D374940-A916-4C8B-9648-02A2D3898F9E}" type="datetime1">
              <a:rPr lang="en-US"/>
              <a:t>7/25/2018</a:t>
            </a:fld>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1661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8" name="water3"/>
          <p:cNvSpPr/>
          <p:nvPr/>
        </p:nvSpPr>
        <p:spPr bwMode="gray">
          <a:xfrm>
            <a:off x="2552" y="6064101"/>
            <a:ext cx="12188952"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water2"/>
          <p:cNvPicPr>
            <a:picLocks noChangeAspect="1"/>
          </p:cNvPicPr>
          <p:nvPr/>
        </p:nvPicPr>
        <p:blipFill rotWithShape="1">
          <a:blip r:embed="rId13" cstate="print">
            <a:extLst>
              <a:ext uri="{28A0092B-C50C-407E-A947-70E740481C1C}">
                <a14:useLocalDpi xmlns:a14="http://schemas.microsoft.com/office/drawing/2010/main" val="0"/>
              </a:ext>
            </a:extLst>
          </a:blip>
          <a:srcRect l="2674" r="9901"/>
          <a:stretch/>
        </p:blipFill>
        <p:spPr bwMode="white">
          <a:xfrm>
            <a:off x="-1425" y="6256181"/>
            <a:ext cx="12188952" cy="463209"/>
          </a:xfrm>
          <a:prstGeom prst="rect">
            <a:avLst/>
          </a:prstGeom>
          <a:noFill/>
          <a:ln>
            <a:noFill/>
          </a:ln>
        </p:spPr>
      </p:pic>
      <p:pic>
        <p:nvPicPr>
          <p:cNvPr id="10" name="water1"/>
          <p:cNvPicPr>
            <a:picLocks noChangeAspect="1"/>
          </p:cNvPicPr>
          <p:nvPr/>
        </p:nvPicPr>
        <p:blipFill rotWithShape="1">
          <a:blip r:embed="rId14"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979395"/>
            <a:ext cx="12188952" cy="268288"/>
          </a:xfrm>
          <a:prstGeom prst="rect">
            <a:avLst/>
          </a:prstGeom>
          <a:noFill/>
          <a:ln>
            <a:noFill/>
          </a:ln>
        </p:spPr>
      </p:pic>
      <p:sp>
        <p:nvSpPr>
          <p:cNvPr id="2" name="Title Placeholder 1"/>
          <p:cNvSpPr>
            <a:spLocks noGrp="1"/>
          </p:cNvSpPr>
          <p:nvPr>
            <p:ph type="title"/>
          </p:nvPr>
        </p:nvSpPr>
        <p:spPr>
          <a:xfrm>
            <a:off x="1341120" y="265176"/>
            <a:ext cx="9509759"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572768"/>
            <a:ext cx="9509760" cy="414223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l">
              <a:defRPr sz="1100" cap="all" baseline="0">
                <a:solidFill>
                  <a:schemeClr val="tx1"/>
                </a:solidFill>
              </a:defRPr>
            </a:lvl1pPr>
          </a:lstStyle>
          <a:p>
            <a:fld id="{5586B75A-687E-405C-8A0B-8D00578BA2C3}" type="datetime1">
              <a:rPr lang="en-US" smtClean="0"/>
              <a:pPr/>
              <a:t>7/25/2018</a:t>
            </a:fld>
            <a:endParaRPr lang="en-US"/>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cap="all" baseline="0">
                <a:solidFill>
                  <a:schemeClr val="tx1"/>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h.wikipedia.org/wiki/%E0%B8%81%E0%B8%A3%E0%B8%B0%E0%B9%81%E0%B8%AA%E0%B8%99%E0%B9%89%E0%B8%B3%E0%B8%A2%E0%B9%89%E0%B8%AD%E0%B8%99%E0%B8%81%E0%B8%A5%E0%B8%B1%E0%B8%9A" TargetMode="External"/><Relationship Id="rId7" Type="http://schemas.openxmlformats.org/officeDocument/2006/relationships/hyperlink" Target="http://flickr.com/photos/ghostparticle/3328767788" TargetMode="External"/><Relationship Id="rId2" Type="http://schemas.openxmlformats.org/officeDocument/2006/relationships/image" Target="../media/image10.jpg"/><Relationship Id="rId1" Type="http://schemas.openxmlformats.org/officeDocument/2006/relationships/slideLayout" Target="../slideLayouts/slideLayout4.xml"/><Relationship Id="rId6" Type="http://schemas.openxmlformats.org/officeDocument/2006/relationships/image" Target="../media/image12.jpg"/><Relationship Id="rId5" Type="http://schemas.openxmlformats.org/officeDocument/2006/relationships/hyperlink" Target="https://es.wikipedia.org/wiki/Hydrophiinae" TargetMode="Externa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hyperlink" Target="http://flickr.com/photos/tk_five_0/3965728496"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tanveernaseer.com/leadership-lessons-from-paddle-board-sport-julie-winkle-giulioni/" TargetMode="External"/><Relationship Id="rId2" Type="http://schemas.openxmlformats.org/officeDocument/2006/relationships/image" Target="../media/image3.jpg"/><Relationship Id="rId1" Type="http://schemas.openxmlformats.org/officeDocument/2006/relationships/slideLayout" Target="../slideLayouts/slideLayout9.xml"/><Relationship Id="rId4" Type="http://schemas.openxmlformats.org/officeDocument/2006/relationships/hyperlink" Target="https://creativecommons.org/licenses/by-nc-sa/2.5/"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File:Lalomanu_Beach_-_Samoa.jpg" TargetMode="External"/><Relationship Id="rId7" Type="http://schemas.openxmlformats.org/officeDocument/2006/relationships/image" Target="../media/image8.jpeg"/><Relationship Id="rId2" Type="http://schemas.openxmlformats.org/officeDocument/2006/relationships/slideLayout" Target="../slideLayouts/slideLayout9.xml"/><Relationship Id="rId1" Type="http://schemas.openxmlformats.org/officeDocument/2006/relationships/video" Target="https://www.youtube.com/embed/zXINXb5y2_4" TargetMode="External"/><Relationship Id="rId6" Type="http://schemas.openxmlformats.org/officeDocument/2006/relationships/hyperlink" Target="http://en.wikipedia.org/wiki/File:The_Beach_2.jpg" TargetMode="External"/><Relationship Id="rId5" Type="http://schemas.openxmlformats.org/officeDocument/2006/relationships/image" Target="../media/image7.jpg"/><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agreekadventure.com/paddle-board-yoga-working-out-having-fun/" TargetMode="External"/><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Introduction to Paddle Boarding</a:t>
            </a:r>
          </a:p>
        </p:txBody>
      </p:sp>
      <p:sp>
        <p:nvSpPr>
          <p:cNvPr id="3" name="Subtitle 2"/>
          <p:cNvSpPr>
            <a:spLocks noGrp="1"/>
          </p:cNvSpPr>
          <p:nvPr>
            <p:ph type="subTitle" idx="1"/>
          </p:nvPr>
        </p:nvSpPr>
        <p:spPr/>
        <p:txBody>
          <a:bodyPr/>
          <a:lstStyle/>
          <a:p>
            <a:r>
              <a:rPr lang="en-US" dirty="0"/>
              <a:t>Kimberly Hedges </a:t>
            </a:r>
          </a:p>
          <a:p>
            <a:r>
              <a:rPr lang="en-US" dirty="0"/>
              <a:t>LDT 7111</a:t>
            </a:r>
          </a:p>
        </p:txBody>
      </p:sp>
    </p:spTree>
    <p:extLst>
      <p:ext uri="{BB962C8B-B14F-4D97-AF65-F5344CB8AC3E}">
        <p14:creationId xmlns:p14="http://schemas.microsoft.com/office/powerpoint/2010/main" val="150390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Module Three </a:t>
            </a:r>
            <a:br>
              <a:rPr lang="en-US" dirty="0"/>
            </a:br>
            <a:r>
              <a:rPr lang="en-US" dirty="0"/>
              <a:t>Safety While in the Water </a:t>
            </a:r>
          </a:p>
        </p:txBody>
      </p:sp>
      <p:sp>
        <p:nvSpPr>
          <p:cNvPr id="3" name="Content Placeholder 2"/>
          <p:cNvSpPr>
            <a:spLocks noGrp="1"/>
          </p:cNvSpPr>
          <p:nvPr>
            <p:ph sz="half" idx="1"/>
          </p:nvPr>
        </p:nvSpPr>
        <p:spPr/>
        <p:txBody>
          <a:bodyPr>
            <a:normAutofit fontScale="85000" lnSpcReduction="20000"/>
          </a:bodyPr>
          <a:lstStyle/>
          <a:p>
            <a:pPr marL="45720" indent="0">
              <a:buNone/>
            </a:pPr>
            <a:r>
              <a:rPr lang="en-US" b="1" u="sng" dirty="0"/>
              <a:t>Learning Outcome: </a:t>
            </a:r>
            <a:r>
              <a:rPr lang="en-US" dirty="0"/>
              <a:t>Students will learn the importance of safety while in the water </a:t>
            </a:r>
          </a:p>
          <a:p>
            <a:pPr marL="45720" indent="0">
              <a:buNone/>
            </a:pPr>
            <a:r>
              <a:rPr lang="en-US" b="1" u="sng" dirty="0"/>
              <a:t>Educational Activity: </a:t>
            </a:r>
          </a:p>
          <a:p>
            <a:pPr marL="45720" indent="0">
              <a:buNone/>
            </a:pPr>
            <a:r>
              <a:rPr lang="en-US" b="1" dirty="0"/>
              <a:t>Lecture and Questioning</a:t>
            </a:r>
          </a:p>
          <a:p>
            <a:pPr marL="45720" indent="0">
              <a:buNone/>
            </a:pPr>
            <a:r>
              <a:rPr lang="en-US" dirty="0"/>
              <a:t>Participants will listen to a short presentation that contains visual aids that present the dangers of water sports: rip currents, awareness of distance from shore, and dangerous animals in the water. The learners will then take a multiple choice/ short answer quiz that demonstrates their understanding of the safety issues that may be present in the water. </a:t>
            </a:r>
          </a:p>
          <a:p>
            <a:pPr marL="45720" indent="0">
              <a:buNone/>
            </a:pPr>
            <a:r>
              <a:rPr lang="en-US" b="1" u="sng" dirty="0"/>
              <a:t>Assessment: </a:t>
            </a:r>
            <a:r>
              <a:rPr lang="en-US" dirty="0"/>
              <a:t>Short answer and multiple-choice questions after a short informational instruction presentation with posters </a:t>
            </a:r>
          </a:p>
        </p:txBody>
      </p:sp>
      <p:pic>
        <p:nvPicPr>
          <p:cNvPr id="10" name="Content Placeholder 9" descr="A body of water&#10;&#10;Description generated with high confidence">
            <a:extLst>
              <a:ext uri="{FF2B5EF4-FFF2-40B4-BE49-F238E27FC236}">
                <a16:creationId xmlns:a16="http://schemas.microsoft.com/office/drawing/2014/main" id="{B1A38262-01EE-4FCC-BCAE-F37E1149ED16}"/>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6649623" y="1807117"/>
            <a:ext cx="2494376" cy="1836767"/>
          </a:xfrm>
        </p:spPr>
      </p:pic>
      <p:pic>
        <p:nvPicPr>
          <p:cNvPr id="13" name="Picture 12" descr="A snake swimming in the water&#10;&#10;Description generated with high confidence">
            <a:extLst>
              <a:ext uri="{FF2B5EF4-FFF2-40B4-BE49-F238E27FC236}">
                <a16:creationId xmlns:a16="http://schemas.microsoft.com/office/drawing/2014/main" id="{B6139515-E852-4918-9575-5C44FDFFABD0}"/>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733279" y="1807117"/>
            <a:ext cx="1451556" cy="1774857"/>
          </a:xfrm>
          <a:prstGeom prst="rect">
            <a:avLst/>
          </a:prstGeom>
        </p:spPr>
      </p:pic>
      <p:pic>
        <p:nvPicPr>
          <p:cNvPr id="16" name="Picture 15" descr="A sunset over a body of water&#10;&#10;Description generated with very high confidence">
            <a:extLst>
              <a:ext uri="{FF2B5EF4-FFF2-40B4-BE49-F238E27FC236}">
                <a16:creationId xmlns:a16="http://schemas.microsoft.com/office/drawing/2014/main" id="{6B44D636-D468-4968-BA76-9B52AE1D6321}"/>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7891808" y="3817077"/>
            <a:ext cx="2354744" cy="1897923"/>
          </a:xfrm>
          <a:prstGeom prst="rect">
            <a:avLst/>
          </a:prstGeom>
        </p:spPr>
      </p:pic>
    </p:spTree>
    <p:extLst>
      <p:ext uri="{BB962C8B-B14F-4D97-AF65-F5344CB8AC3E}">
        <p14:creationId xmlns:p14="http://schemas.microsoft.com/office/powerpoint/2010/main" val="144107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standing in front of a sunset&#10;&#10;Description generated with very high confidence">
            <a:extLst>
              <a:ext uri="{FF2B5EF4-FFF2-40B4-BE49-F238E27FC236}">
                <a16:creationId xmlns:a16="http://schemas.microsoft.com/office/drawing/2014/main" id="{047C3AF8-AF2C-4EFD-92EC-BA22BBE2606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742477" y="681745"/>
            <a:ext cx="2216805" cy="1476391"/>
          </a:xfrm>
          <a:prstGeom prst="rect">
            <a:avLst/>
          </a:prstGeom>
        </p:spPr>
      </p:pic>
      <p:sp>
        <p:nvSpPr>
          <p:cNvPr id="2" name="Title 1"/>
          <p:cNvSpPr>
            <a:spLocks noGrp="1"/>
          </p:cNvSpPr>
          <p:nvPr>
            <p:ph type="title"/>
          </p:nvPr>
        </p:nvSpPr>
        <p:spPr>
          <a:xfrm>
            <a:off x="1129085" y="178977"/>
            <a:ext cx="9509759" cy="1088136"/>
          </a:xfrm>
        </p:spPr>
        <p:txBody>
          <a:bodyPr>
            <a:normAutofit fontScale="90000"/>
          </a:bodyPr>
          <a:lstStyle/>
          <a:p>
            <a:pPr algn="ctr"/>
            <a:r>
              <a:rPr lang="en-US" dirty="0"/>
              <a:t>Module Four</a:t>
            </a:r>
            <a:br>
              <a:rPr lang="en-US" dirty="0"/>
            </a:br>
            <a:r>
              <a:rPr lang="en-US" dirty="0"/>
              <a:t>Five Key Steps  </a:t>
            </a:r>
          </a:p>
        </p:txBody>
      </p:sp>
      <p:sp>
        <p:nvSpPr>
          <p:cNvPr id="3" name="Content Placeholder 2">
            <a:extLst>
              <a:ext uri="{FF2B5EF4-FFF2-40B4-BE49-F238E27FC236}">
                <a16:creationId xmlns:a16="http://schemas.microsoft.com/office/drawing/2014/main" id="{7BB1E2E3-CF7F-4E5D-9017-4F3D571ABE70}"/>
              </a:ext>
            </a:extLst>
          </p:cNvPr>
          <p:cNvSpPr>
            <a:spLocks noGrp="1"/>
          </p:cNvSpPr>
          <p:nvPr>
            <p:ph idx="1"/>
          </p:nvPr>
        </p:nvSpPr>
        <p:spPr/>
        <p:txBody>
          <a:bodyPr>
            <a:normAutofit fontScale="70000" lnSpcReduction="20000"/>
          </a:bodyPr>
          <a:lstStyle/>
          <a:p>
            <a:pPr marL="45720" indent="0">
              <a:buNone/>
            </a:pPr>
            <a:r>
              <a:rPr lang="en-US" b="1" u="sng" dirty="0">
                <a:solidFill>
                  <a:schemeClr val="tx1"/>
                </a:solidFill>
              </a:rPr>
              <a:t>Learning Content:</a:t>
            </a:r>
            <a:r>
              <a:rPr lang="en-US" b="1" dirty="0">
                <a:solidFill>
                  <a:schemeClr val="tx1"/>
                </a:solidFill>
              </a:rPr>
              <a:t> </a:t>
            </a:r>
            <a:r>
              <a:rPr lang="en-US" dirty="0">
                <a:solidFill>
                  <a:schemeClr val="tx1"/>
                </a:solidFill>
              </a:rPr>
              <a:t>Students will be demonstrating knowledge of the five key steps to paddle boarding.</a:t>
            </a:r>
          </a:p>
          <a:p>
            <a:pPr marL="45720" indent="0">
              <a:buNone/>
            </a:pPr>
            <a:r>
              <a:rPr lang="en-US" b="1" u="sng" dirty="0">
                <a:solidFill>
                  <a:schemeClr val="tx1"/>
                </a:solidFill>
              </a:rPr>
              <a:t>Educational Activity: </a:t>
            </a:r>
          </a:p>
          <a:p>
            <a:pPr marL="45720" indent="0">
              <a:buNone/>
            </a:pPr>
            <a:r>
              <a:rPr lang="en-US" b="1" dirty="0">
                <a:solidFill>
                  <a:schemeClr val="tx1"/>
                </a:solidFill>
              </a:rPr>
              <a:t>Modeling and Demonstration: </a:t>
            </a:r>
            <a:r>
              <a:rPr lang="en-US" dirty="0">
                <a:solidFill>
                  <a:schemeClr val="tx1"/>
                </a:solidFill>
              </a:rPr>
              <a:t>Students will demonstrate understanding of paddle boarding by mimicking the instructor’s technique for proper paddle boarding form. The students will demonstrate their understanding and ability of paddle boarding by:</a:t>
            </a:r>
          </a:p>
          <a:p>
            <a:pPr marL="45720" indent="0">
              <a:buNone/>
            </a:pPr>
            <a:r>
              <a:rPr lang="en-US" dirty="0">
                <a:solidFill>
                  <a:schemeClr val="tx1"/>
                </a:solidFill>
              </a:rPr>
              <a:t>1. Pulling self-up on the board without falling off</a:t>
            </a:r>
          </a:p>
          <a:p>
            <a:pPr marL="45720" indent="0">
              <a:buNone/>
            </a:pPr>
            <a:r>
              <a:rPr lang="en-US" dirty="0">
                <a:solidFill>
                  <a:schemeClr val="tx1"/>
                </a:solidFill>
              </a:rPr>
              <a:t>2. Swiftly standing on board without losing balance</a:t>
            </a:r>
          </a:p>
          <a:p>
            <a:pPr marL="45720" indent="0">
              <a:buNone/>
            </a:pPr>
            <a:r>
              <a:rPr lang="en-US" dirty="0">
                <a:solidFill>
                  <a:schemeClr val="tx1"/>
                </a:solidFill>
              </a:rPr>
              <a:t>3. Standing with feet hip width apart and using core muscles for best body weight distribution to keep balance </a:t>
            </a:r>
          </a:p>
          <a:p>
            <a:pPr marL="45720" indent="0">
              <a:buNone/>
            </a:pPr>
            <a:r>
              <a:rPr lang="en-US" dirty="0">
                <a:solidFill>
                  <a:schemeClr val="tx1"/>
                </a:solidFill>
              </a:rPr>
              <a:t>4. Using the paddle to move smoothly through the water without losing balance and falling off</a:t>
            </a:r>
          </a:p>
          <a:p>
            <a:pPr marL="45720" indent="0">
              <a:buNone/>
            </a:pPr>
            <a:r>
              <a:rPr lang="en-US" dirty="0">
                <a:solidFill>
                  <a:schemeClr val="tx1"/>
                </a:solidFill>
              </a:rPr>
              <a:t>5. Finally learners will intentionally fall off the board to demonstrate understanding of falling safely and avoiding injury. </a:t>
            </a:r>
          </a:p>
          <a:p>
            <a:pPr marL="45720" indent="0">
              <a:buNone/>
            </a:pPr>
            <a:r>
              <a:rPr lang="en-US" b="1" u="sng" dirty="0">
                <a:solidFill>
                  <a:schemeClr val="tx1"/>
                </a:solidFill>
              </a:rPr>
              <a:t>Assessment: </a:t>
            </a:r>
            <a:r>
              <a:rPr lang="en-US" dirty="0">
                <a:solidFill>
                  <a:schemeClr val="tx1"/>
                </a:solidFill>
              </a:rPr>
              <a:t>Observation after instructor demonstrates the appropriate technique (This can be done in a round robin format where students all demonstrate their understanding). </a:t>
            </a:r>
          </a:p>
        </p:txBody>
      </p:sp>
    </p:spTree>
    <p:extLst>
      <p:ext uri="{BB962C8B-B14F-4D97-AF65-F5344CB8AC3E}">
        <p14:creationId xmlns:p14="http://schemas.microsoft.com/office/powerpoint/2010/main" val="225505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gn="ctr"/>
            <a:r>
              <a:rPr lang="en-US" dirty="0"/>
              <a:t>Module Five</a:t>
            </a:r>
            <a:br>
              <a:rPr lang="en-US" dirty="0"/>
            </a:br>
            <a:r>
              <a:rPr lang="en-US" dirty="0"/>
              <a:t>Independent Paddling </a:t>
            </a:r>
          </a:p>
        </p:txBody>
      </p:sp>
      <p:pic>
        <p:nvPicPr>
          <p:cNvPr id="5" name="Content Placeholder 4" descr="A close up of text on a white background&#10;&#10;Description generated with very high confidence">
            <a:extLst>
              <a:ext uri="{FF2B5EF4-FFF2-40B4-BE49-F238E27FC236}">
                <a16:creationId xmlns:a16="http://schemas.microsoft.com/office/drawing/2014/main" id="{B2763AFF-D4D8-4ABA-A316-285854AE954D}"/>
              </a:ext>
            </a:extLst>
          </p:cNvPr>
          <p:cNvPicPr>
            <a:picLocks noGrp="1" noChangeAspect="1"/>
          </p:cNvPicPr>
          <p:nvPr>
            <p:ph sz="half" idx="2"/>
          </p:nvPr>
        </p:nvPicPr>
        <p:blipFill>
          <a:blip r:embed="rId2"/>
          <a:stretch>
            <a:fillRect/>
          </a:stretch>
        </p:blipFill>
        <p:spPr>
          <a:xfrm>
            <a:off x="6278563" y="1890671"/>
            <a:ext cx="4572000" cy="3506871"/>
          </a:xfrm>
        </p:spPr>
      </p:pic>
      <p:sp>
        <p:nvSpPr>
          <p:cNvPr id="2" name="Content Placeholder 1">
            <a:extLst>
              <a:ext uri="{FF2B5EF4-FFF2-40B4-BE49-F238E27FC236}">
                <a16:creationId xmlns:a16="http://schemas.microsoft.com/office/drawing/2014/main" id="{B2E3C384-7E4D-4A09-83FC-5E77E3EBBDFB}"/>
              </a:ext>
            </a:extLst>
          </p:cNvPr>
          <p:cNvSpPr>
            <a:spLocks noGrp="1"/>
          </p:cNvSpPr>
          <p:nvPr>
            <p:ph sz="half" idx="1"/>
          </p:nvPr>
        </p:nvSpPr>
        <p:spPr/>
        <p:txBody>
          <a:bodyPr>
            <a:normAutofit fontScale="70000" lnSpcReduction="20000"/>
          </a:bodyPr>
          <a:lstStyle/>
          <a:p>
            <a:pPr marL="45720" indent="0">
              <a:buNone/>
            </a:pPr>
            <a:r>
              <a:rPr lang="en-US" b="1" u="sng" dirty="0"/>
              <a:t>Learning Outcome: </a:t>
            </a:r>
            <a:r>
              <a:rPr lang="en-US" dirty="0"/>
              <a:t>Students will paddle board independently by recalling the five key steps to paddle boarding. </a:t>
            </a:r>
          </a:p>
          <a:p>
            <a:pPr marL="45720" indent="0">
              <a:buNone/>
            </a:pPr>
            <a:r>
              <a:rPr lang="en-US" b="1" u="sng" dirty="0"/>
              <a:t>Educational Activity: </a:t>
            </a:r>
          </a:p>
          <a:p>
            <a:pPr marL="45720" indent="0">
              <a:buNone/>
            </a:pPr>
            <a:r>
              <a:rPr lang="en-US" b="1" dirty="0"/>
              <a:t>Independent Practice</a:t>
            </a:r>
            <a:endParaRPr lang="en-US" dirty="0"/>
          </a:p>
          <a:p>
            <a:pPr marL="45720" indent="0">
              <a:buNone/>
            </a:pPr>
            <a:r>
              <a:rPr lang="en-US" dirty="0"/>
              <a:t>During this activity students will be paddle boarding on their own with minimal guidance from the instructor. The participants will take the board out into the water and demonstrate their understanding of the five key topics of the course: pull self-up on board, swiftly stand on board, proper standing form on board, paddle on board, and safely fall off board. This activity is designed so that the individuals will become comfortable on their own doing the activity. </a:t>
            </a:r>
          </a:p>
          <a:p>
            <a:pPr marL="45720" indent="0">
              <a:buNone/>
            </a:pPr>
            <a:r>
              <a:rPr lang="en-US" b="1" u="sng" dirty="0"/>
              <a:t>Assessment: </a:t>
            </a:r>
          </a:p>
          <a:p>
            <a:pPr marL="45720" indent="0">
              <a:buNone/>
            </a:pPr>
            <a:r>
              <a:rPr lang="en-US" dirty="0"/>
              <a:t>Checklist: Students properly board the paddle board, stand on paddle board, demonstrate proper standing form, paddle correctly, and fall safely.  </a:t>
            </a:r>
          </a:p>
          <a:p>
            <a:pPr marL="45720" indent="0">
              <a:buNone/>
            </a:pPr>
            <a:endParaRPr lang="en-US" dirty="0"/>
          </a:p>
          <a:p>
            <a:pPr marL="45720" indent="0">
              <a:buNone/>
            </a:pPr>
            <a:endParaRPr lang="en-US" dirty="0"/>
          </a:p>
        </p:txBody>
      </p:sp>
    </p:spTree>
    <p:extLst>
      <p:ext uri="{BB962C8B-B14F-4D97-AF65-F5344CB8AC3E}">
        <p14:creationId xmlns:p14="http://schemas.microsoft.com/office/powerpoint/2010/main" val="21272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Module Six </a:t>
            </a:r>
            <a:br>
              <a:rPr lang="en-US" dirty="0"/>
            </a:br>
            <a:r>
              <a:rPr lang="en-US" dirty="0"/>
              <a:t>Course Review and Wrap Up</a:t>
            </a:r>
          </a:p>
        </p:txBody>
      </p:sp>
      <p:sp>
        <p:nvSpPr>
          <p:cNvPr id="3" name="Content Placeholder 2">
            <a:extLst>
              <a:ext uri="{FF2B5EF4-FFF2-40B4-BE49-F238E27FC236}">
                <a16:creationId xmlns:a16="http://schemas.microsoft.com/office/drawing/2014/main" id="{36B47F4C-E19A-4A26-9D31-B70CD0380309}"/>
              </a:ext>
            </a:extLst>
          </p:cNvPr>
          <p:cNvSpPr>
            <a:spLocks noGrp="1"/>
          </p:cNvSpPr>
          <p:nvPr>
            <p:ph idx="1"/>
          </p:nvPr>
        </p:nvSpPr>
        <p:spPr/>
        <p:txBody>
          <a:bodyPr/>
          <a:lstStyle/>
          <a:p>
            <a:pPr marL="45720" indent="0">
              <a:buNone/>
            </a:pPr>
            <a:r>
              <a:rPr lang="en-US" dirty="0"/>
              <a:t>After students have mastered the independent paddle boarding portion of the course the instructor will call the group back to the beach to review what was learned. </a:t>
            </a:r>
          </a:p>
          <a:p>
            <a:pPr marL="45720" indent="0">
              <a:buNone/>
            </a:pPr>
            <a:r>
              <a:rPr lang="en-US" dirty="0"/>
              <a:t>The class will review the five key steps of paddle boarding and the importance of knowing the risks of being in the water. </a:t>
            </a:r>
          </a:p>
          <a:p>
            <a:pPr marL="45720" indent="0">
              <a:buNone/>
            </a:pPr>
            <a:r>
              <a:rPr lang="en-US" dirty="0"/>
              <a:t>Finally, the course will close with a ball toss where each participant explains where they plan to go paddle boarding next when the ball is thrown to them. This activity will allow the participants to reflect on what they want to do with the information they have learned. </a:t>
            </a:r>
          </a:p>
        </p:txBody>
      </p:sp>
    </p:spTree>
    <p:extLst>
      <p:ext uri="{BB962C8B-B14F-4D97-AF65-F5344CB8AC3E}">
        <p14:creationId xmlns:p14="http://schemas.microsoft.com/office/powerpoint/2010/main" val="168935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838200"/>
          </a:xfrm>
        </p:spPr>
        <p:txBody>
          <a:bodyPr/>
          <a:lstStyle/>
          <a:p>
            <a:r>
              <a:rPr lang="en-US" dirty="0"/>
              <a:t>Introduction</a:t>
            </a:r>
          </a:p>
        </p:txBody>
      </p:sp>
      <p:pic>
        <p:nvPicPr>
          <p:cNvPr id="12" name="Picture Placeholder 11">
            <a:extLst>
              <a:ext uri="{FF2B5EF4-FFF2-40B4-BE49-F238E27FC236}">
                <a16:creationId xmlns:a16="http://schemas.microsoft.com/office/drawing/2014/main" id="{ADF3368C-1FAF-4559-ACBD-97FF44A8F6B9}"/>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a:stretch>
            <a:fillRect/>
          </a:stretch>
        </p:blipFill>
        <p:spPr>
          <a:xfrm>
            <a:off x="760413" y="685800"/>
            <a:ext cx="6858000" cy="4572000"/>
          </a:xfrm>
        </p:spPr>
      </p:pic>
      <p:sp>
        <p:nvSpPr>
          <p:cNvPr id="3" name="Content Placeholder 2"/>
          <p:cNvSpPr>
            <a:spLocks noGrp="1"/>
          </p:cNvSpPr>
          <p:nvPr>
            <p:ph type="body" sz="half" idx="2"/>
          </p:nvPr>
        </p:nvSpPr>
        <p:spPr>
          <a:xfrm>
            <a:off x="8127479" y="1600200"/>
            <a:ext cx="3377133" cy="3657600"/>
          </a:xfrm>
        </p:spPr>
        <p:txBody>
          <a:bodyPr>
            <a:normAutofit/>
          </a:bodyPr>
          <a:lstStyle/>
          <a:p>
            <a:pPr marL="45720" indent="0">
              <a:buNone/>
            </a:pPr>
            <a:r>
              <a:rPr lang="en-US" dirty="0"/>
              <a:t>Paddle boarding is a fairly new water sport that has helped countless people find their inner peace and physical strength. The class is intended for adults who have minimal experience with paddle boarding or similar water sports. The course will take place on open water such as a large pool, lake, or ocean. It can also be adapted to cover locations that are high vacation spots or an area where residents are interested in starting a new hobby. </a:t>
            </a:r>
          </a:p>
          <a:p>
            <a:pPr marL="45720" indent="0">
              <a:buNone/>
            </a:pPr>
            <a:r>
              <a:rPr lang="en-US" dirty="0"/>
              <a:t>The participants prerequisites include knowing how to swim and willingness to wear a life jacket while in the water. </a:t>
            </a:r>
          </a:p>
        </p:txBody>
      </p:sp>
      <p:sp>
        <p:nvSpPr>
          <p:cNvPr id="13" name="TextBox 12">
            <a:extLst>
              <a:ext uri="{FF2B5EF4-FFF2-40B4-BE49-F238E27FC236}">
                <a16:creationId xmlns:a16="http://schemas.microsoft.com/office/drawing/2014/main" id="{DF42CB9C-5A0B-445E-AE52-0E950019B082}"/>
              </a:ext>
            </a:extLst>
          </p:cNvPr>
          <p:cNvSpPr txBox="1"/>
          <p:nvPr/>
        </p:nvSpPr>
        <p:spPr>
          <a:xfrm>
            <a:off x="760413" y="5257800"/>
            <a:ext cx="6793938" cy="230832"/>
          </a:xfrm>
          <a:prstGeom prst="rect">
            <a:avLst/>
          </a:prstGeom>
          <a:noFill/>
        </p:spPr>
        <p:txBody>
          <a:bodyPr wrap="square" rtlCol="0">
            <a:spAutoFit/>
          </a:bodyPr>
          <a:lstStyle/>
          <a:p>
            <a:r>
              <a:rPr lang="en-US" sz="900">
                <a:hlinkClick r:id="rId3" tooltip="https://www.tanveernaseer.com/leadership-lessons-from-paddle-board-sport-julie-winkle-giulioni/"/>
              </a:rPr>
              <a:t>This Photo</a:t>
            </a:r>
            <a:r>
              <a:rPr lang="en-US" sz="900"/>
              <a:t> by Unknown Author is licensed under </a:t>
            </a:r>
            <a:r>
              <a:rPr lang="en-US" sz="900">
                <a:hlinkClick r:id="rId4" tooltip="https://creativecommons.org/licenses/by-nc-sa/2.5/"/>
              </a:rPr>
              <a:t>CC BY-NC-SA</a:t>
            </a:r>
            <a:endParaRPr lang="en-US" sz="900"/>
          </a:p>
        </p:txBody>
      </p:sp>
    </p:spTree>
    <p:extLst>
      <p:ext uri="{BB962C8B-B14F-4D97-AF65-F5344CB8AC3E}">
        <p14:creationId xmlns:p14="http://schemas.microsoft.com/office/powerpoint/2010/main" val="332745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4297" y="685802"/>
            <a:ext cx="5130316" cy="599659"/>
          </a:xfrm>
        </p:spPr>
        <p:txBody>
          <a:bodyPr>
            <a:normAutofit/>
          </a:bodyPr>
          <a:lstStyle/>
          <a:p>
            <a:pPr algn="ctr"/>
            <a:r>
              <a:rPr lang="en-US" dirty="0"/>
              <a:t>Meet the Participants </a:t>
            </a:r>
          </a:p>
        </p:txBody>
      </p:sp>
      <p:sp>
        <p:nvSpPr>
          <p:cNvPr id="4" name="Text Placeholder 3">
            <a:extLst>
              <a:ext uri="{FF2B5EF4-FFF2-40B4-BE49-F238E27FC236}">
                <a16:creationId xmlns:a16="http://schemas.microsoft.com/office/drawing/2014/main" id="{21870CF7-3E7D-4EC8-AB62-142B114060D4}"/>
              </a:ext>
            </a:extLst>
          </p:cNvPr>
          <p:cNvSpPr>
            <a:spLocks noGrp="1"/>
          </p:cNvSpPr>
          <p:nvPr>
            <p:ph type="body" sz="half" idx="2"/>
          </p:nvPr>
        </p:nvSpPr>
        <p:spPr>
          <a:xfrm>
            <a:off x="6096000" y="1285461"/>
            <a:ext cx="5408613" cy="3972339"/>
          </a:xfrm>
        </p:spPr>
        <p:txBody>
          <a:bodyPr>
            <a:normAutofit lnSpcReduction="10000"/>
          </a:bodyPr>
          <a:lstStyle/>
          <a:p>
            <a:pPr lvl="0"/>
            <a:r>
              <a:rPr lang="en-US" b="1" u="sng" dirty="0"/>
              <a:t>Cynthia </a:t>
            </a:r>
          </a:p>
          <a:p>
            <a:pPr marL="285750" lvl="0" indent="-285750">
              <a:buFont typeface="Arial" panose="020B0604020202020204" pitchFamily="34" charset="0"/>
              <a:buChar char="•"/>
            </a:pPr>
            <a:r>
              <a:rPr lang="en-US" dirty="0"/>
              <a:t>32 years Old </a:t>
            </a:r>
          </a:p>
          <a:p>
            <a:pPr marL="285750" lvl="0" indent="-285750">
              <a:buFont typeface="Arial" panose="020B0604020202020204" pitchFamily="34" charset="0"/>
              <a:buChar char="•"/>
            </a:pPr>
            <a:r>
              <a:rPr lang="en-US" dirty="0"/>
              <a:t>Single mother of a six-year-old</a:t>
            </a:r>
          </a:p>
          <a:p>
            <a:pPr marL="285750" lvl="0" indent="-285750">
              <a:buFont typeface="Arial" panose="020B0604020202020204" pitchFamily="34" charset="0"/>
              <a:buChar char="•"/>
            </a:pPr>
            <a:r>
              <a:rPr lang="en-US" dirty="0"/>
              <a:t>Cynthia is recently divorced </a:t>
            </a:r>
          </a:p>
          <a:p>
            <a:pPr marL="285750" lvl="0" indent="-285750">
              <a:buFont typeface="Arial" panose="020B0604020202020204" pitchFamily="34" charset="0"/>
              <a:buChar char="•"/>
            </a:pPr>
            <a:r>
              <a:rPr lang="en-US" dirty="0"/>
              <a:t>Moved to Southeast Michigan from Iraq when she was three </a:t>
            </a:r>
          </a:p>
          <a:p>
            <a:pPr marL="285750" lvl="0" indent="-285750">
              <a:buFont typeface="Arial" panose="020B0604020202020204" pitchFamily="34" charset="0"/>
              <a:buChar char="•"/>
            </a:pPr>
            <a:r>
              <a:rPr lang="en-US" dirty="0"/>
              <a:t>Chaldean</a:t>
            </a:r>
          </a:p>
          <a:p>
            <a:pPr marL="285750" lvl="0" indent="-285750">
              <a:buFont typeface="Arial" panose="020B0604020202020204" pitchFamily="34" charset="0"/>
              <a:buChar char="•"/>
            </a:pPr>
            <a:r>
              <a:rPr lang="en-US" dirty="0"/>
              <a:t>Graduated from MSU with a nursing degree</a:t>
            </a:r>
          </a:p>
          <a:p>
            <a:r>
              <a:rPr lang="en-US" dirty="0"/>
              <a:t>	Cynthia’s husband of eight years left her six months ago for a twenty-two-year-old coworker. She has been extremely depressed since the life changing event and has not been the mother she knows her daughter deserves. After some self-reflection she has decided that it is time for her to get back to being the outgoing happy person she once was. She decided to take up paddle boarding to begin her journey to being sane once again. Cynthia is also taking up the paddle boarding class to get some much-needed exercise, which she has also neglected. </a:t>
            </a:r>
          </a:p>
          <a:p>
            <a:endParaRPr lang="en-US" dirty="0"/>
          </a:p>
        </p:txBody>
      </p:sp>
      <p:pic>
        <p:nvPicPr>
          <p:cNvPr id="6" name="Picture Placeholder 5" descr="Image result for single mom 34">
            <a:extLst>
              <a:ext uri="{FF2B5EF4-FFF2-40B4-BE49-F238E27FC236}">
                <a16:creationId xmlns:a16="http://schemas.microsoft.com/office/drawing/2014/main" id="{BE3FDDF4-41B0-4C50-BABA-06A7CEC86BA1}"/>
              </a:ext>
            </a:extLst>
          </p:cNvPr>
          <p:cNvPicPr>
            <a:picLocks noGrp="1"/>
          </p:cNvPicPr>
          <p:nvPr>
            <p:ph type="pic" idx="1"/>
          </p:nvPr>
        </p:nvPicPr>
        <p:blipFill>
          <a:blip r:embed="rId2">
            <a:extLst>
              <a:ext uri="{28A0092B-C50C-407E-A947-70E740481C1C}">
                <a14:useLocalDpi xmlns:a14="http://schemas.microsoft.com/office/drawing/2010/main" val="0"/>
              </a:ext>
            </a:extLst>
          </a:blip>
          <a:srcRect l="91" r="91"/>
          <a:stretch>
            <a:fillRect/>
          </a:stretch>
        </p:blipFill>
        <p:spPr bwMode="auto">
          <a:xfrm>
            <a:off x="826675" y="1540565"/>
            <a:ext cx="4500700" cy="3462130"/>
          </a:xfrm>
          <a:prstGeom prst="rect">
            <a:avLst/>
          </a:prstGeom>
          <a:noFill/>
          <a:ln>
            <a:noFill/>
          </a:ln>
        </p:spPr>
      </p:pic>
    </p:spTree>
    <p:extLst>
      <p:ext uri="{BB962C8B-B14F-4D97-AF65-F5344CB8AC3E}">
        <p14:creationId xmlns:p14="http://schemas.microsoft.com/office/powerpoint/2010/main" val="257868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B6881-9BE0-453F-A07A-A24CC70BCC36}"/>
              </a:ext>
            </a:extLst>
          </p:cNvPr>
          <p:cNvSpPr>
            <a:spLocks noGrp="1"/>
          </p:cNvSpPr>
          <p:nvPr>
            <p:ph type="title"/>
          </p:nvPr>
        </p:nvSpPr>
        <p:spPr>
          <a:xfrm>
            <a:off x="6775519" y="762000"/>
            <a:ext cx="4729094" cy="443948"/>
          </a:xfrm>
        </p:spPr>
        <p:txBody>
          <a:bodyPr>
            <a:normAutofit/>
          </a:bodyPr>
          <a:lstStyle/>
          <a:p>
            <a:pPr algn="ctr"/>
            <a:r>
              <a:rPr lang="en-US" sz="2400" dirty="0"/>
              <a:t>Meet the  Participants </a:t>
            </a:r>
          </a:p>
        </p:txBody>
      </p:sp>
      <p:sp>
        <p:nvSpPr>
          <p:cNvPr id="4" name="Text Placeholder 3">
            <a:extLst>
              <a:ext uri="{FF2B5EF4-FFF2-40B4-BE49-F238E27FC236}">
                <a16:creationId xmlns:a16="http://schemas.microsoft.com/office/drawing/2014/main" id="{AE7B3284-8C37-4372-A138-DE2B4E358E5B}"/>
              </a:ext>
            </a:extLst>
          </p:cNvPr>
          <p:cNvSpPr>
            <a:spLocks noGrp="1"/>
          </p:cNvSpPr>
          <p:nvPr>
            <p:ph type="body" sz="half" idx="2"/>
          </p:nvPr>
        </p:nvSpPr>
        <p:spPr>
          <a:xfrm>
            <a:off x="6775519" y="1311965"/>
            <a:ext cx="4729094" cy="4412974"/>
          </a:xfrm>
        </p:spPr>
        <p:txBody>
          <a:bodyPr>
            <a:normAutofit/>
          </a:bodyPr>
          <a:lstStyle/>
          <a:p>
            <a:r>
              <a:rPr lang="en-US" b="1" u="sng" dirty="0"/>
              <a:t>John </a:t>
            </a:r>
          </a:p>
          <a:p>
            <a:pPr marL="285750" lvl="0" indent="-285750">
              <a:buFont typeface="Arial" panose="020B0604020202020204" pitchFamily="34" charset="0"/>
              <a:buChar char="•"/>
            </a:pPr>
            <a:r>
              <a:rPr lang="en-US" dirty="0"/>
              <a:t>26 years old </a:t>
            </a:r>
          </a:p>
          <a:p>
            <a:pPr marL="285750" lvl="0" indent="-285750">
              <a:buFont typeface="Arial" panose="020B0604020202020204" pitchFamily="34" charset="0"/>
              <a:buChar char="•"/>
            </a:pPr>
            <a:r>
              <a:rPr lang="en-US" dirty="0"/>
              <a:t>Graduated from SDSU three years ago with a degree in business</a:t>
            </a:r>
          </a:p>
          <a:p>
            <a:pPr marL="285750" lvl="0" indent="-285750">
              <a:buFont typeface="Arial" panose="020B0604020202020204" pitchFamily="34" charset="0"/>
              <a:buChar char="•"/>
            </a:pPr>
            <a:r>
              <a:rPr lang="en-US" dirty="0"/>
              <a:t>Christian</a:t>
            </a:r>
          </a:p>
          <a:p>
            <a:pPr marL="285750" lvl="0" indent="-285750">
              <a:buFont typeface="Arial" panose="020B0604020202020204" pitchFamily="34" charset="0"/>
              <a:buChar char="•"/>
            </a:pPr>
            <a:r>
              <a:rPr lang="en-US" dirty="0"/>
              <a:t>Born and raised in San Diego, California</a:t>
            </a:r>
          </a:p>
          <a:p>
            <a:pPr marL="285750" lvl="0" indent="-285750">
              <a:buFont typeface="Arial" panose="020B0604020202020204" pitchFamily="34" charset="0"/>
              <a:buChar char="•"/>
            </a:pPr>
            <a:r>
              <a:rPr lang="en-US" dirty="0"/>
              <a:t>Works in Ann Arbor, Michigan</a:t>
            </a:r>
          </a:p>
          <a:p>
            <a:r>
              <a:rPr lang="en-US" dirty="0"/>
              <a:t>	John has quickly risen the corporate ladder at work and is able to do much of his work from home or by satellite which gives him the opportunity to travel. He is very much in love with Jen and is planning on proposing to her on their next hiking trip under the Northern Lights. He came up with this idea of paddle boarding because he could not leave on a trip for a couple months and his goal in life right now is to keep Jen happy. John also used to surf in San Diego, so he is comfortable with his ability to pickup paddle boarding quickly. </a:t>
            </a:r>
          </a:p>
          <a:p>
            <a:endParaRPr lang="en-US" b="1" u="sng" dirty="0"/>
          </a:p>
        </p:txBody>
      </p:sp>
      <p:pic>
        <p:nvPicPr>
          <p:cNvPr id="5" name="Picture Placeholder 4" descr="Image result for couple dating young">
            <a:extLst>
              <a:ext uri="{FF2B5EF4-FFF2-40B4-BE49-F238E27FC236}">
                <a16:creationId xmlns:a16="http://schemas.microsoft.com/office/drawing/2014/main" id="{2D3CE7BC-51FE-47B6-9ECF-AB4FF1E978E2}"/>
              </a:ext>
            </a:extLst>
          </p:cNvPr>
          <p:cNvPicPr>
            <a:picLocks noGrp="1"/>
          </p:cNvPicPr>
          <p:nvPr>
            <p:ph type="pic" idx="1"/>
          </p:nvPr>
        </p:nvPicPr>
        <p:blipFill>
          <a:blip r:embed="rId2">
            <a:extLst>
              <a:ext uri="{28A0092B-C50C-407E-A947-70E740481C1C}">
                <a14:useLocalDpi xmlns:a14="http://schemas.microsoft.com/office/drawing/2010/main" val="0"/>
              </a:ext>
            </a:extLst>
          </a:blip>
          <a:srcRect l="8000" r="8000"/>
          <a:stretch>
            <a:fillRect/>
          </a:stretch>
        </p:blipFill>
        <p:spPr bwMode="auto">
          <a:xfrm>
            <a:off x="1366906" y="1205948"/>
            <a:ext cx="4729094" cy="3114261"/>
          </a:xfrm>
          <a:prstGeom prst="rect">
            <a:avLst/>
          </a:prstGeom>
          <a:noFill/>
          <a:ln>
            <a:noFill/>
          </a:ln>
        </p:spPr>
      </p:pic>
    </p:spTree>
    <p:extLst>
      <p:ext uri="{BB962C8B-B14F-4D97-AF65-F5344CB8AC3E}">
        <p14:creationId xmlns:p14="http://schemas.microsoft.com/office/powerpoint/2010/main" val="4265961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B6881-9BE0-453F-A07A-A24CC70BCC36}"/>
              </a:ext>
            </a:extLst>
          </p:cNvPr>
          <p:cNvSpPr>
            <a:spLocks noGrp="1"/>
          </p:cNvSpPr>
          <p:nvPr>
            <p:ph type="title"/>
          </p:nvPr>
        </p:nvSpPr>
        <p:spPr>
          <a:xfrm>
            <a:off x="6775519" y="762000"/>
            <a:ext cx="4729094" cy="443948"/>
          </a:xfrm>
        </p:spPr>
        <p:txBody>
          <a:bodyPr>
            <a:normAutofit/>
          </a:bodyPr>
          <a:lstStyle/>
          <a:p>
            <a:pPr algn="ctr"/>
            <a:r>
              <a:rPr lang="en-US" sz="2400" dirty="0"/>
              <a:t>Meet the  Participants </a:t>
            </a:r>
          </a:p>
        </p:txBody>
      </p:sp>
      <p:sp>
        <p:nvSpPr>
          <p:cNvPr id="4" name="Text Placeholder 3">
            <a:extLst>
              <a:ext uri="{FF2B5EF4-FFF2-40B4-BE49-F238E27FC236}">
                <a16:creationId xmlns:a16="http://schemas.microsoft.com/office/drawing/2014/main" id="{AE7B3284-8C37-4372-A138-DE2B4E358E5B}"/>
              </a:ext>
            </a:extLst>
          </p:cNvPr>
          <p:cNvSpPr>
            <a:spLocks noGrp="1"/>
          </p:cNvSpPr>
          <p:nvPr>
            <p:ph type="body" sz="half" idx="2"/>
          </p:nvPr>
        </p:nvSpPr>
        <p:spPr>
          <a:xfrm>
            <a:off x="6775519" y="1311965"/>
            <a:ext cx="4729094" cy="4412974"/>
          </a:xfrm>
        </p:spPr>
        <p:txBody>
          <a:bodyPr>
            <a:normAutofit/>
          </a:bodyPr>
          <a:lstStyle/>
          <a:p>
            <a:r>
              <a:rPr lang="en-US" b="1" u="sng" dirty="0"/>
              <a:t>Jen</a:t>
            </a:r>
          </a:p>
          <a:p>
            <a:pPr marL="285750" lvl="0" indent="-285750">
              <a:buFont typeface="Arial" panose="020B0604020202020204" pitchFamily="34" charset="0"/>
              <a:buChar char="•"/>
            </a:pPr>
            <a:r>
              <a:rPr lang="en-US" dirty="0"/>
              <a:t>23 years old </a:t>
            </a:r>
          </a:p>
          <a:p>
            <a:pPr marL="285750" lvl="0" indent="-285750">
              <a:buFont typeface="Arial" panose="020B0604020202020204" pitchFamily="34" charset="0"/>
              <a:buChar char="•"/>
            </a:pPr>
            <a:r>
              <a:rPr lang="en-US" dirty="0"/>
              <a:t>Graduated from WSU last year with her teaching degree</a:t>
            </a:r>
          </a:p>
          <a:p>
            <a:pPr marL="285750" lvl="0" indent="-285750">
              <a:buFont typeface="Arial" panose="020B0604020202020204" pitchFamily="34" charset="0"/>
              <a:buChar char="•"/>
            </a:pPr>
            <a:r>
              <a:rPr lang="en-US" dirty="0"/>
              <a:t>Substitute Teacher </a:t>
            </a:r>
          </a:p>
          <a:p>
            <a:pPr marL="285750" lvl="0" indent="-285750">
              <a:buFont typeface="Arial" panose="020B0604020202020204" pitchFamily="34" charset="0"/>
              <a:buChar char="•"/>
            </a:pPr>
            <a:r>
              <a:rPr lang="en-US" dirty="0"/>
              <a:t>To subsidize her income, she also bartends </a:t>
            </a:r>
          </a:p>
          <a:p>
            <a:pPr marL="285750" lvl="0" indent="-285750">
              <a:buFont typeface="Arial" panose="020B0604020202020204" pitchFamily="34" charset="0"/>
              <a:buChar char="•"/>
            </a:pPr>
            <a:r>
              <a:rPr lang="en-US" dirty="0"/>
              <a:t>Met John at her bartending job</a:t>
            </a:r>
          </a:p>
          <a:p>
            <a:pPr marL="285750" lvl="0" indent="-285750">
              <a:buFont typeface="Arial" panose="020B0604020202020204" pitchFamily="34" charset="0"/>
              <a:buChar char="•"/>
            </a:pPr>
            <a:r>
              <a:rPr lang="en-US" dirty="0"/>
              <a:t>Born and raised in New Boston, Michigan</a:t>
            </a:r>
          </a:p>
          <a:p>
            <a:r>
              <a:rPr lang="en-US" dirty="0"/>
              <a:t>	Jen loves to travel and enjoys all kinds of outdoor activities. She loves John very much and still gets those butterflies in her stomach when she sees him. Jen hopes that he proposes to her soon so that they can start focusing on being married and having kids. Although she loves to be adventurous and her freedom, nothing would make her happier than being the best wife and mother to John and their children.</a:t>
            </a:r>
          </a:p>
          <a:p>
            <a:endParaRPr lang="en-US" b="1" u="sng" dirty="0"/>
          </a:p>
        </p:txBody>
      </p:sp>
      <p:pic>
        <p:nvPicPr>
          <p:cNvPr id="5" name="Picture Placeholder 4" descr="Image result for couple dating young">
            <a:extLst>
              <a:ext uri="{FF2B5EF4-FFF2-40B4-BE49-F238E27FC236}">
                <a16:creationId xmlns:a16="http://schemas.microsoft.com/office/drawing/2014/main" id="{2D3CE7BC-51FE-47B6-9ECF-AB4FF1E978E2}"/>
              </a:ext>
            </a:extLst>
          </p:cNvPr>
          <p:cNvPicPr>
            <a:picLocks noGrp="1"/>
          </p:cNvPicPr>
          <p:nvPr>
            <p:ph type="pic" idx="1"/>
          </p:nvPr>
        </p:nvPicPr>
        <p:blipFill>
          <a:blip r:embed="rId2">
            <a:extLst>
              <a:ext uri="{28A0092B-C50C-407E-A947-70E740481C1C}">
                <a14:useLocalDpi xmlns:a14="http://schemas.microsoft.com/office/drawing/2010/main" val="0"/>
              </a:ext>
            </a:extLst>
          </a:blip>
          <a:srcRect l="8000" r="8000"/>
          <a:stretch>
            <a:fillRect/>
          </a:stretch>
        </p:blipFill>
        <p:spPr bwMode="auto">
          <a:xfrm>
            <a:off x="1366906" y="1205948"/>
            <a:ext cx="4729094" cy="3114261"/>
          </a:xfrm>
          <a:prstGeom prst="rect">
            <a:avLst/>
          </a:prstGeom>
          <a:noFill/>
          <a:ln>
            <a:noFill/>
          </a:ln>
        </p:spPr>
      </p:pic>
    </p:spTree>
    <p:extLst>
      <p:ext uri="{BB962C8B-B14F-4D97-AF65-F5344CB8AC3E}">
        <p14:creationId xmlns:p14="http://schemas.microsoft.com/office/powerpoint/2010/main" val="23502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B6881-9BE0-453F-A07A-A24CC70BCC36}"/>
              </a:ext>
            </a:extLst>
          </p:cNvPr>
          <p:cNvSpPr>
            <a:spLocks noGrp="1"/>
          </p:cNvSpPr>
          <p:nvPr>
            <p:ph type="title"/>
          </p:nvPr>
        </p:nvSpPr>
        <p:spPr>
          <a:xfrm>
            <a:off x="6775519" y="762000"/>
            <a:ext cx="4729094" cy="443948"/>
          </a:xfrm>
        </p:spPr>
        <p:txBody>
          <a:bodyPr>
            <a:normAutofit/>
          </a:bodyPr>
          <a:lstStyle/>
          <a:p>
            <a:pPr algn="ctr"/>
            <a:r>
              <a:rPr lang="en-US" sz="2400" dirty="0"/>
              <a:t>Meet the  Participants </a:t>
            </a:r>
          </a:p>
        </p:txBody>
      </p:sp>
      <p:sp>
        <p:nvSpPr>
          <p:cNvPr id="4" name="Text Placeholder 3">
            <a:extLst>
              <a:ext uri="{FF2B5EF4-FFF2-40B4-BE49-F238E27FC236}">
                <a16:creationId xmlns:a16="http://schemas.microsoft.com/office/drawing/2014/main" id="{AE7B3284-8C37-4372-A138-DE2B4E358E5B}"/>
              </a:ext>
            </a:extLst>
          </p:cNvPr>
          <p:cNvSpPr>
            <a:spLocks noGrp="1"/>
          </p:cNvSpPr>
          <p:nvPr>
            <p:ph type="body" sz="half" idx="2"/>
          </p:nvPr>
        </p:nvSpPr>
        <p:spPr>
          <a:xfrm>
            <a:off x="6775519" y="1311965"/>
            <a:ext cx="4729094" cy="4412974"/>
          </a:xfrm>
        </p:spPr>
        <p:txBody>
          <a:bodyPr>
            <a:normAutofit/>
          </a:bodyPr>
          <a:lstStyle/>
          <a:p>
            <a:r>
              <a:rPr lang="en-US" b="1" u="sng" dirty="0"/>
              <a:t>George</a:t>
            </a:r>
          </a:p>
          <a:p>
            <a:pPr marL="285750" lvl="0" indent="-285750">
              <a:buFont typeface="Arial" panose="020B0604020202020204" pitchFamily="34" charset="0"/>
              <a:buChar char="•"/>
            </a:pPr>
            <a:r>
              <a:rPr lang="en-US" dirty="0"/>
              <a:t>29 years old </a:t>
            </a:r>
          </a:p>
          <a:p>
            <a:pPr marL="285750" lvl="0" indent="-285750">
              <a:buFont typeface="Arial" panose="020B0604020202020204" pitchFamily="34" charset="0"/>
              <a:buChar char="•"/>
            </a:pPr>
            <a:r>
              <a:rPr lang="en-US" dirty="0"/>
              <a:t>Regular guy</a:t>
            </a:r>
          </a:p>
          <a:p>
            <a:pPr marL="285750" lvl="0" indent="-285750">
              <a:buFont typeface="Arial" panose="020B0604020202020204" pitchFamily="34" charset="0"/>
              <a:buChar char="•"/>
            </a:pPr>
            <a:r>
              <a:rPr lang="en-US" dirty="0"/>
              <a:t>Works for Comcast doing installation</a:t>
            </a:r>
          </a:p>
          <a:p>
            <a:pPr marL="285750" lvl="0" indent="-285750">
              <a:buFont typeface="Arial" panose="020B0604020202020204" pitchFamily="34" charset="0"/>
              <a:buChar char="•"/>
            </a:pPr>
            <a:r>
              <a:rPr lang="en-US" dirty="0"/>
              <a:t>Single </a:t>
            </a:r>
          </a:p>
          <a:p>
            <a:pPr marL="285750" lvl="0" indent="-285750">
              <a:buFont typeface="Arial" panose="020B0604020202020204" pitchFamily="34" charset="0"/>
              <a:buChar char="•"/>
            </a:pPr>
            <a:r>
              <a:rPr lang="en-US" dirty="0"/>
              <a:t>Catholic and has never missed Mass</a:t>
            </a:r>
          </a:p>
          <a:p>
            <a:pPr marL="285750" lvl="0" indent="-285750">
              <a:buFont typeface="Arial" panose="020B0604020202020204" pitchFamily="34" charset="0"/>
              <a:buChar char="•"/>
            </a:pPr>
            <a:r>
              <a:rPr lang="en-US" dirty="0"/>
              <a:t>Born and raised in Warren, Michigan</a:t>
            </a:r>
          </a:p>
          <a:p>
            <a:r>
              <a:rPr lang="en-US" dirty="0"/>
              <a:t>George would eventually like to find someone, but it isn’t a priority to hunt for love. He has a good family, and he is always over at his parent’s house helping them with anything they need. George has a great life and is content with everything. He decided to take the paddle boarding class because he likes to try new things and was looking for a new hobby for his free time. </a:t>
            </a:r>
          </a:p>
          <a:p>
            <a:endParaRPr lang="en-US" b="1" u="sng" dirty="0"/>
          </a:p>
        </p:txBody>
      </p:sp>
      <p:pic>
        <p:nvPicPr>
          <p:cNvPr id="8" name="Picture Placeholder 7" descr="Image result for single guy from adelaide">
            <a:extLst>
              <a:ext uri="{FF2B5EF4-FFF2-40B4-BE49-F238E27FC236}">
                <a16:creationId xmlns:a16="http://schemas.microsoft.com/office/drawing/2014/main" id="{D4D95C17-A4D4-4FBB-8DC2-352BE4502CCB}"/>
              </a:ext>
            </a:extLst>
          </p:cNvPr>
          <p:cNvPicPr>
            <a:picLocks noGrp="1"/>
          </p:cNvPicPr>
          <p:nvPr>
            <p:ph type="pic" idx="1"/>
          </p:nvPr>
        </p:nvPicPr>
        <p:blipFill>
          <a:blip r:embed="rId2">
            <a:extLst>
              <a:ext uri="{28A0092B-C50C-407E-A947-70E740481C1C}">
                <a14:useLocalDpi xmlns:a14="http://schemas.microsoft.com/office/drawing/2010/main" val="0"/>
              </a:ext>
            </a:extLst>
          </a:blip>
          <a:srcRect t="16667" b="16667"/>
          <a:stretch>
            <a:fillRect/>
          </a:stretch>
        </p:blipFill>
        <p:spPr bwMode="auto">
          <a:xfrm>
            <a:off x="945943" y="1311965"/>
            <a:ext cx="5150057" cy="3236843"/>
          </a:xfrm>
          <a:prstGeom prst="rect">
            <a:avLst/>
          </a:prstGeom>
          <a:noFill/>
          <a:ln>
            <a:noFill/>
          </a:ln>
        </p:spPr>
      </p:pic>
    </p:spTree>
    <p:extLst>
      <p:ext uri="{BB962C8B-B14F-4D97-AF65-F5344CB8AC3E}">
        <p14:creationId xmlns:p14="http://schemas.microsoft.com/office/powerpoint/2010/main" val="136815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669CF44-DB70-4AF0-A055-899A8E951C72}"/>
              </a:ext>
            </a:extLst>
          </p:cNvPr>
          <p:cNvSpPr>
            <a:spLocks noGrp="1"/>
          </p:cNvSpPr>
          <p:nvPr>
            <p:ph type="title"/>
          </p:nvPr>
        </p:nvSpPr>
        <p:spPr/>
        <p:txBody>
          <a:bodyPr/>
          <a:lstStyle/>
          <a:p>
            <a:r>
              <a:rPr lang="en-US" dirty="0"/>
              <a:t>Course Table of Contents </a:t>
            </a:r>
          </a:p>
        </p:txBody>
      </p:sp>
      <p:sp>
        <p:nvSpPr>
          <p:cNvPr id="12" name="Content Placeholder 11">
            <a:extLst>
              <a:ext uri="{FF2B5EF4-FFF2-40B4-BE49-F238E27FC236}">
                <a16:creationId xmlns:a16="http://schemas.microsoft.com/office/drawing/2014/main" id="{CE2CF957-8F3B-48F4-9412-F5D5EC937D6A}"/>
              </a:ext>
            </a:extLst>
          </p:cNvPr>
          <p:cNvSpPr>
            <a:spLocks noGrp="1"/>
          </p:cNvSpPr>
          <p:nvPr>
            <p:ph sz="half" idx="2"/>
          </p:nvPr>
        </p:nvSpPr>
        <p:spPr/>
        <p:txBody>
          <a:bodyPr>
            <a:normAutofit fontScale="92500" lnSpcReduction="10000"/>
          </a:bodyPr>
          <a:lstStyle/>
          <a:p>
            <a:pPr marL="45720" indent="0">
              <a:buNone/>
            </a:pPr>
            <a:r>
              <a:rPr lang="en-US" b="1" u="sng" dirty="0">
                <a:solidFill>
                  <a:schemeClr val="tx1"/>
                </a:solidFill>
                <a:effectLst>
                  <a:outerShdw blurRad="38100" dist="38100" dir="2700000" algn="tl">
                    <a:srgbClr val="000000">
                      <a:alpha val="43137"/>
                    </a:srgbClr>
                  </a:outerShdw>
                </a:effectLst>
              </a:rPr>
              <a:t>Module Four</a:t>
            </a:r>
          </a:p>
          <a:p>
            <a:pPr marL="45720" indent="0">
              <a:buNone/>
            </a:pPr>
            <a:r>
              <a:rPr lang="en-US" sz="1800" b="1" dirty="0">
                <a:solidFill>
                  <a:schemeClr val="tx1"/>
                </a:solidFill>
              </a:rPr>
              <a:t>Five Key Steps to Paddle Boarding</a:t>
            </a:r>
          </a:p>
          <a:p>
            <a:pPr marL="45720" indent="0">
              <a:buNone/>
            </a:pPr>
            <a:r>
              <a:rPr lang="en-US" sz="2100" b="1" u="sng" dirty="0">
                <a:solidFill>
                  <a:schemeClr val="tx1"/>
                </a:solidFill>
                <a:effectLst>
                  <a:outerShdw blurRad="38100" dist="38100" dir="2700000" algn="tl">
                    <a:srgbClr val="000000">
                      <a:alpha val="43137"/>
                    </a:srgbClr>
                  </a:outerShdw>
                </a:effectLst>
              </a:rPr>
              <a:t>Module Five </a:t>
            </a:r>
          </a:p>
          <a:p>
            <a:pPr marL="45720" indent="0">
              <a:buNone/>
            </a:pPr>
            <a:r>
              <a:rPr lang="en-US" sz="1800" b="1" dirty="0">
                <a:solidFill>
                  <a:schemeClr val="tx1"/>
                </a:solidFill>
              </a:rPr>
              <a:t>Independent paddling</a:t>
            </a:r>
            <a:endParaRPr lang="en-US" sz="1800" dirty="0">
              <a:solidFill>
                <a:schemeClr val="tx1"/>
              </a:solidFill>
            </a:endParaRPr>
          </a:p>
          <a:p>
            <a:pPr marL="45720" indent="0">
              <a:buNone/>
            </a:pPr>
            <a:r>
              <a:rPr lang="en-US" sz="2100" b="1" u="sng" dirty="0">
                <a:solidFill>
                  <a:schemeClr val="tx1"/>
                </a:solidFill>
                <a:effectLst>
                  <a:outerShdw blurRad="38100" dist="38100" dir="2700000" algn="tl">
                    <a:srgbClr val="000000">
                      <a:alpha val="43137"/>
                    </a:srgbClr>
                  </a:outerShdw>
                </a:effectLst>
              </a:rPr>
              <a:t>Module Six </a:t>
            </a:r>
          </a:p>
          <a:p>
            <a:pPr marL="45720" indent="0">
              <a:buNone/>
            </a:pPr>
            <a:r>
              <a:rPr lang="en-US" sz="1800" b="1" dirty="0">
                <a:solidFill>
                  <a:schemeClr val="tx1"/>
                </a:solidFill>
              </a:rPr>
              <a:t>Review and Ball Toss Explaining Course Content</a:t>
            </a:r>
            <a:endParaRPr lang="en-US" sz="1800" dirty="0">
              <a:solidFill>
                <a:schemeClr val="tx1"/>
              </a:solidFill>
            </a:endParaRPr>
          </a:p>
        </p:txBody>
      </p:sp>
      <p:sp>
        <p:nvSpPr>
          <p:cNvPr id="11" name="Content Placeholder 10">
            <a:extLst>
              <a:ext uri="{FF2B5EF4-FFF2-40B4-BE49-F238E27FC236}">
                <a16:creationId xmlns:a16="http://schemas.microsoft.com/office/drawing/2014/main" id="{99008709-06C6-42D8-9C4B-317D72A9B601}"/>
              </a:ext>
            </a:extLst>
          </p:cNvPr>
          <p:cNvSpPr>
            <a:spLocks noGrp="1"/>
          </p:cNvSpPr>
          <p:nvPr>
            <p:ph sz="half" idx="1"/>
          </p:nvPr>
        </p:nvSpPr>
        <p:spPr/>
        <p:txBody>
          <a:bodyPr>
            <a:normAutofit fontScale="92500" lnSpcReduction="10000"/>
          </a:bodyPr>
          <a:lstStyle/>
          <a:p>
            <a:pPr marL="45720" indent="0">
              <a:buNone/>
            </a:pPr>
            <a:r>
              <a:rPr lang="en-US" b="1" u="sng" dirty="0">
                <a:solidFill>
                  <a:schemeClr val="tx1"/>
                </a:solidFill>
                <a:effectLst>
                  <a:outerShdw blurRad="38100" dist="38100" dir="2700000" algn="tl">
                    <a:srgbClr val="000000">
                      <a:alpha val="43137"/>
                    </a:srgbClr>
                  </a:outerShdw>
                </a:effectLst>
              </a:rPr>
              <a:t>Module One</a:t>
            </a:r>
          </a:p>
          <a:p>
            <a:pPr marL="45720" indent="0">
              <a:buNone/>
            </a:pPr>
            <a:r>
              <a:rPr lang="en-US" sz="1800" b="1" dirty="0">
                <a:solidFill>
                  <a:schemeClr val="tx1"/>
                </a:solidFill>
              </a:rPr>
              <a:t>Introduction and Ice Breaker</a:t>
            </a:r>
          </a:p>
          <a:p>
            <a:pPr marL="45720" indent="0">
              <a:buNone/>
            </a:pPr>
            <a:r>
              <a:rPr lang="en-US" b="1" u="sng" dirty="0">
                <a:solidFill>
                  <a:schemeClr val="tx1"/>
                </a:solidFill>
                <a:effectLst>
                  <a:outerShdw blurRad="38100" dist="38100" dir="2700000" algn="tl">
                    <a:srgbClr val="000000">
                      <a:alpha val="43137"/>
                    </a:srgbClr>
                  </a:outerShdw>
                </a:effectLst>
              </a:rPr>
              <a:t>Module Two </a:t>
            </a:r>
          </a:p>
          <a:p>
            <a:pPr marL="45720" indent="0">
              <a:buNone/>
            </a:pPr>
            <a:r>
              <a:rPr lang="en-US" sz="1800" b="1" dirty="0">
                <a:solidFill>
                  <a:schemeClr val="tx1"/>
                </a:solidFill>
              </a:rPr>
              <a:t>Rewards of paddle boarding</a:t>
            </a:r>
          </a:p>
          <a:p>
            <a:pPr marL="342900" marR="0" lvl="0" indent="-342900">
              <a:lnSpc>
                <a:spcPct val="115000"/>
              </a:lnSpc>
              <a:spcBef>
                <a:spcPts val="0"/>
              </a:spcBef>
              <a:spcAft>
                <a:spcPts val="0"/>
              </a:spcAft>
              <a:buFont typeface="Symbol" panose="05050102010706020507" pitchFamily="18" charset="2"/>
              <a:buChar char=""/>
            </a:pPr>
            <a:r>
              <a:rPr lang="en-US" sz="1600" b="1" dirty="0">
                <a:solidFill>
                  <a:schemeClr val="tx1"/>
                </a:solidFill>
                <a:latin typeface="Times New Roman" panose="02020603050405020304" pitchFamily="18" charset="0"/>
                <a:ea typeface="Times New Roman" panose="02020603050405020304" pitchFamily="18" charset="0"/>
              </a:rPr>
              <a:t>Mental Relaxation</a:t>
            </a:r>
            <a:endParaRPr lang="en-US" sz="1600" b="1" dirty="0">
              <a:solidFill>
                <a:schemeClr val="tx1"/>
              </a:solidFill>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600" b="1" dirty="0">
                <a:solidFill>
                  <a:schemeClr val="tx1"/>
                </a:solidFill>
                <a:latin typeface="Times New Roman" panose="02020603050405020304" pitchFamily="18" charset="0"/>
                <a:ea typeface="Times New Roman" panose="02020603050405020304" pitchFamily="18" charset="0"/>
              </a:rPr>
              <a:t>Peace </a:t>
            </a:r>
            <a:endParaRPr lang="en-US" sz="1600" b="1" dirty="0">
              <a:solidFill>
                <a:schemeClr val="tx1"/>
              </a:solidFill>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600" b="1" dirty="0">
                <a:solidFill>
                  <a:schemeClr val="tx1"/>
                </a:solidFill>
                <a:latin typeface="Times New Roman" panose="02020603050405020304" pitchFamily="18" charset="0"/>
                <a:ea typeface="Times New Roman" panose="02020603050405020304" pitchFamily="18" charset="0"/>
              </a:rPr>
              <a:t>Exercise</a:t>
            </a:r>
          </a:p>
          <a:p>
            <a:pPr marL="0" marR="0" lvl="0" indent="0">
              <a:lnSpc>
                <a:spcPct val="150000"/>
              </a:lnSpc>
              <a:spcBef>
                <a:spcPts val="0"/>
              </a:spcBef>
              <a:spcAft>
                <a:spcPts val="0"/>
              </a:spcAft>
              <a:buNone/>
            </a:pPr>
            <a:r>
              <a:rPr lang="en-US" b="1" u="sng" dirty="0">
                <a:solidFill>
                  <a:schemeClr val="tx1"/>
                </a:solidFill>
                <a:effectLst>
                  <a:outerShdw blurRad="38100" dist="38100" dir="2700000" algn="tl">
                    <a:srgbClr val="000000">
                      <a:alpha val="43137"/>
                    </a:srgbClr>
                  </a:outerShdw>
                </a:effectLst>
                <a:ea typeface="Times New Roman" panose="02020603050405020304" pitchFamily="18" charset="0"/>
              </a:rPr>
              <a:t>Module Three</a:t>
            </a:r>
          </a:p>
          <a:p>
            <a:pPr marL="0" marR="0" indent="0">
              <a:lnSpc>
                <a:spcPct val="150000"/>
              </a:lnSpc>
              <a:spcBef>
                <a:spcPts val="0"/>
              </a:spcBef>
              <a:spcAft>
                <a:spcPts val="0"/>
              </a:spcAft>
              <a:buNone/>
            </a:pPr>
            <a:r>
              <a:rPr lang="en-US" sz="1800" b="1" dirty="0">
                <a:solidFill>
                  <a:srgbClr val="000000"/>
                </a:solidFill>
                <a:ea typeface="Times New Roman" panose="02020603050405020304" pitchFamily="18" charset="0"/>
              </a:rPr>
              <a:t>Safety while in the water</a:t>
            </a:r>
            <a:endParaRPr lang="en-US" sz="1800" dirty="0">
              <a:solidFill>
                <a:srgbClr val="000000"/>
              </a:solidFill>
              <a:ea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400" b="1" dirty="0">
                <a:solidFill>
                  <a:srgbClr val="000000"/>
                </a:solidFill>
                <a:ea typeface="Times New Roman" panose="02020603050405020304" pitchFamily="18" charset="0"/>
              </a:rPr>
              <a:t>Awareness of rip currents</a:t>
            </a:r>
            <a:endParaRPr lang="en-US" sz="1400" dirty="0">
              <a:solidFill>
                <a:srgbClr val="000000"/>
              </a:solidFill>
              <a:ea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400" b="1" dirty="0">
                <a:solidFill>
                  <a:srgbClr val="000000"/>
                </a:solidFill>
                <a:ea typeface="Times New Roman" panose="02020603050405020304" pitchFamily="18" charset="0"/>
              </a:rPr>
              <a:t>Awareness of distance from shore</a:t>
            </a:r>
            <a:endParaRPr lang="en-US" sz="1400" dirty="0">
              <a:solidFill>
                <a:srgbClr val="000000"/>
              </a:solidFill>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b="1" dirty="0">
                <a:solidFill>
                  <a:srgbClr val="000000"/>
                </a:solidFill>
                <a:ea typeface="Times New Roman" panose="02020603050405020304" pitchFamily="18" charset="0"/>
              </a:rPr>
              <a:t>Depending on type of water, know potential animal dangers</a:t>
            </a:r>
            <a:endParaRPr lang="en-US" sz="1400" dirty="0">
              <a:solidFill>
                <a:srgbClr val="000000"/>
              </a:solidFill>
              <a:ea typeface="Arial" panose="020B0604020202020204" pitchFamily="34" charset="0"/>
            </a:endParaRPr>
          </a:p>
          <a:p>
            <a:pPr marL="0" marR="0" lvl="0" indent="0">
              <a:lnSpc>
                <a:spcPct val="115000"/>
              </a:lnSpc>
              <a:spcBef>
                <a:spcPts val="0"/>
              </a:spcBef>
              <a:spcAft>
                <a:spcPts val="0"/>
              </a:spcAft>
              <a:buNone/>
            </a:pPr>
            <a:endParaRPr lang="en-US" sz="1600" b="1" dirty="0">
              <a:solidFill>
                <a:schemeClr val="tx1"/>
              </a:solidFill>
              <a:latin typeface="Times New Roman" panose="02020603050405020304" pitchFamily="18" charset="0"/>
              <a:ea typeface="Times New Roman" panose="02020603050405020304" pitchFamily="18" charset="0"/>
            </a:endParaRPr>
          </a:p>
          <a:p>
            <a:pPr marL="0" marR="0" lvl="0" indent="0">
              <a:lnSpc>
                <a:spcPct val="115000"/>
              </a:lnSpc>
              <a:spcBef>
                <a:spcPts val="0"/>
              </a:spcBef>
              <a:spcAft>
                <a:spcPts val="0"/>
              </a:spcAft>
              <a:buNone/>
            </a:pPr>
            <a:endParaRPr lang="en-US" sz="1600" b="1" dirty="0">
              <a:solidFill>
                <a:schemeClr val="tx1"/>
              </a:solidFill>
            </a:endParaRPr>
          </a:p>
        </p:txBody>
      </p:sp>
    </p:spTree>
    <p:extLst>
      <p:ext uri="{BB962C8B-B14F-4D97-AF65-F5344CB8AC3E}">
        <p14:creationId xmlns:p14="http://schemas.microsoft.com/office/powerpoint/2010/main" val="2530108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4647" y="503584"/>
            <a:ext cx="3999966" cy="768626"/>
          </a:xfrm>
        </p:spPr>
        <p:txBody>
          <a:bodyPr>
            <a:normAutofit fontScale="90000"/>
          </a:bodyPr>
          <a:lstStyle/>
          <a:p>
            <a:pPr algn="ctr"/>
            <a:r>
              <a:rPr lang="en-US" sz="2800" dirty="0"/>
              <a:t>Module One</a:t>
            </a:r>
            <a:br>
              <a:rPr lang="en-US" sz="2800" dirty="0"/>
            </a:br>
            <a:r>
              <a:rPr lang="en-US" sz="2800" dirty="0"/>
              <a:t>Course Ice Breakers </a:t>
            </a:r>
          </a:p>
        </p:txBody>
      </p:sp>
      <p:sp>
        <p:nvSpPr>
          <p:cNvPr id="4" name="Text Placeholder 3"/>
          <p:cNvSpPr>
            <a:spLocks noGrp="1"/>
          </p:cNvSpPr>
          <p:nvPr>
            <p:ph type="body" sz="half" idx="2"/>
          </p:nvPr>
        </p:nvSpPr>
        <p:spPr>
          <a:xfrm>
            <a:off x="7504646" y="1444487"/>
            <a:ext cx="4123051" cy="4240695"/>
          </a:xfrm>
        </p:spPr>
        <p:txBody>
          <a:bodyPr>
            <a:normAutofit lnSpcReduction="10000"/>
          </a:bodyPr>
          <a:lstStyle/>
          <a:p>
            <a:r>
              <a:rPr lang="en-US" dirty="0"/>
              <a:t>The introduction activity will consist of participants playing Two Truths and a Lie to introduce themselves. This activity is a way to allow the learners to establish a comfortable setting for everyone. </a:t>
            </a:r>
          </a:p>
          <a:p>
            <a:r>
              <a:rPr lang="en-US" dirty="0"/>
              <a:t>Here is an example of the ice breaker:</a:t>
            </a:r>
          </a:p>
          <a:p>
            <a:endParaRPr lang="en-US" dirty="0"/>
          </a:p>
          <a:p>
            <a:endParaRPr lang="en-US" dirty="0"/>
          </a:p>
          <a:p>
            <a:endParaRPr lang="en-US" dirty="0"/>
          </a:p>
          <a:p>
            <a:endParaRPr lang="en-US" dirty="0"/>
          </a:p>
          <a:p>
            <a:endParaRPr lang="en-US" dirty="0"/>
          </a:p>
          <a:p>
            <a:endParaRPr lang="en-US" dirty="0"/>
          </a:p>
          <a:p>
            <a:r>
              <a:rPr lang="en-US" dirty="0"/>
              <a:t>After the ice breaker has been completed the instructor will go over the prerequisites of knowing how to swim and the importance of using the life jacket while in the water.  </a:t>
            </a:r>
          </a:p>
        </p:txBody>
      </p:sp>
      <p:sp>
        <p:nvSpPr>
          <p:cNvPr id="6" name="TextBox 5">
            <a:extLst>
              <a:ext uri="{FF2B5EF4-FFF2-40B4-BE49-F238E27FC236}">
                <a16:creationId xmlns:a16="http://schemas.microsoft.com/office/drawing/2014/main" id="{3638B0AB-E5A4-4B28-9A0F-6FBF6813312A}"/>
              </a:ext>
            </a:extLst>
          </p:cNvPr>
          <p:cNvSpPr txBox="1"/>
          <p:nvPr/>
        </p:nvSpPr>
        <p:spPr>
          <a:xfrm rot="10800000" flipV="1">
            <a:off x="5816081" y="9468677"/>
            <a:ext cx="4123050" cy="230832"/>
          </a:xfrm>
          <a:prstGeom prst="rect">
            <a:avLst/>
          </a:prstGeom>
          <a:noFill/>
        </p:spPr>
        <p:txBody>
          <a:bodyPr wrap="square" rtlCol="0">
            <a:spAutoFit/>
          </a:bodyPr>
          <a:lstStyle/>
          <a:p>
            <a:r>
              <a:rPr lang="en-US" sz="900">
                <a:hlinkClick r:id="rId3" tooltip="http://en.wikipedia.org/wiki/File:Lalomanu_Beach_-_Samoa.jpg"/>
              </a:rPr>
              <a:t>This Photo</a:t>
            </a:r>
            <a:r>
              <a:rPr lang="en-US" sz="900"/>
              <a:t> by Unknown Author is licensed under </a:t>
            </a:r>
            <a:r>
              <a:rPr lang="en-US" sz="900">
                <a:hlinkClick r:id="rId4" tooltip="https://creativecommons.org/licenses/by-sa/3.0/"/>
              </a:rPr>
              <a:t>CC BY-SA</a:t>
            </a:r>
            <a:endParaRPr lang="en-US" sz="900"/>
          </a:p>
        </p:txBody>
      </p:sp>
      <p:pic>
        <p:nvPicPr>
          <p:cNvPr id="11" name="Picture Placeholder 10" descr="A sandy beach next to the ocean&#10;&#10;Description generated with very high confidence">
            <a:extLst>
              <a:ext uri="{FF2B5EF4-FFF2-40B4-BE49-F238E27FC236}">
                <a16:creationId xmlns:a16="http://schemas.microsoft.com/office/drawing/2014/main" id="{CF94429A-0460-47C7-A6BA-CA7D3A2BD541}"/>
              </a:ext>
            </a:extLst>
          </p:cNvPr>
          <p:cNvPicPr>
            <a:picLocks noGrp="1" noChangeAspect="1"/>
          </p:cNvPicPr>
          <p:nvPr>
            <p:ph type="pic" idx="1"/>
          </p:nvPr>
        </p:nvPicPr>
        <p:blipFill>
          <a:blip r:embed="rId5">
            <a:extLst>
              <a:ext uri="{837473B0-CC2E-450A-ABE3-18F120FF3D39}">
                <a1611:picAttrSrcUrl xmlns:a1611="http://schemas.microsoft.com/office/drawing/2016/11/main" r:id="rId6"/>
              </a:ext>
            </a:extLst>
          </a:blip>
          <a:srcRect t="5556" b="5556"/>
          <a:stretch>
            <a:fillRect/>
          </a:stretch>
        </p:blipFill>
        <p:spPr>
          <a:xfrm rot="20159592">
            <a:off x="1133019" y="1470505"/>
            <a:ext cx="4824751" cy="3216501"/>
          </a:xfrm>
        </p:spPr>
      </p:pic>
      <p:pic>
        <p:nvPicPr>
          <p:cNvPr id="13" name="Online Media 12" title="Hall of Icebreakers: Two Truths and a Lie">
            <a:hlinkClick r:id="" action="ppaction://media"/>
            <a:extLst>
              <a:ext uri="{FF2B5EF4-FFF2-40B4-BE49-F238E27FC236}">
                <a16:creationId xmlns:a16="http://schemas.microsoft.com/office/drawing/2014/main" id="{F527716D-EF0B-49AA-8AD7-18A23286F4AC}"/>
              </a:ext>
            </a:extLst>
          </p:cNvPr>
          <p:cNvPicPr>
            <a:picLocks noRot="1" noChangeAspect="1"/>
          </p:cNvPicPr>
          <p:nvPr>
            <a:videoFile r:link="rId1"/>
          </p:nvPr>
        </p:nvPicPr>
        <p:blipFill>
          <a:blip r:embed="rId7"/>
          <a:stretch>
            <a:fillRect/>
          </a:stretch>
        </p:blipFill>
        <p:spPr>
          <a:xfrm>
            <a:off x="8524055" y="3211277"/>
            <a:ext cx="2301265" cy="1294462"/>
          </a:xfrm>
          <a:prstGeom prst="rect">
            <a:avLst/>
          </a:prstGeom>
        </p:spPr>
      </p:pic>
    </p:spTree>
    <p:extLst>
      <p:ext uri="{BB962C8B-B14F-4D97-AF65-F5344CB8AC3E}">
        <p14:creationId xmlns:p14="http://schemas.microsoft.com/office/powerpoint/2010/main" val="36188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397564"/>
            <a:ext cx="9509759" cy="955747"/>
          </a:xfrm>
        </p:spPr>
        <p:txBody>
          <a:bodyPr>
            <a:normAutofit fontScale="90000"/>
          </a:bodyPr>
          <a:lstStyle/>
          <a:p>
            <a:pPr algn="ctr"/>
            <a:br>
              <a:rPr lang="en-US" dirty="0"/>
            </a:br>
            <a:br>
              <a:rPr lang="en-US" dirty="0"/>
            </a:br>
            <a:br>
              <a:rPr lang="en-US" dirty="0"/>
            </a:br>
            <a:r>
              <a:rPr lang="en-US" sz="4000" dirty="0"/>
              <a:t>Module Two </a:t>
            </a:r>
            <a:br>
              <a:rPr lang="en-US" sz="4000" dirty="0"/>
            </a:br>
            <a:r>
              <a:rPr lang="en-US" sz="4000" dirty="0"/>
              <a:t>Rewards of Paddle Boarding </a:t>
            </a:r>
            <a:endParaRPr lang="en-US" dirty="0"/>
          </a:p>
        </p:txBody>
      </p:sp>
      <p:pic>
        <p:nvPicPr>
          <p:cNvPr id="14" name="Content Placeholder 13" descr="A small boat in a body of water&#10;&#10;Description generated with very high confidence">
            <a:extLst>
              <a:ext uri="{FF2B5EF4-FFF2-40B4-BE49-F238E27FC236}">
                <a16:creationId xmlns:a16="http://schemas.microsoft.com/office/drawing/2014/main" id="{5C0EA588-C22C-4983-AA13-AF0D1BAA195A}"/>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7766050" y="2052687"/>
            <a:ext cx="3866234" cy="2174756"/>
          </a:xfrm>
        </p:spPr>
      </p:pic>
      <p:sp>
        <p:nvSpPr>
          <p:cNvPr id="3" name="Content Placeholder 2"/>
          <p:cNvSpPr>
            <a:spLocks noGrp="1"/>
          </p:cNvSpPr>
          <p:nvPr>
            <p:ph sz="half" idx="1"/>
          </p:nvPr>
        </p:nvSpPr>
        <p:spPr>
          <a:xfrm>
            <a:off x="1341120" y="1572768"/>
            <a:ext cx="6093350" cy="4142232"/>
          </a:xfrm>
        </p:spPr>
        <p:txBody>
          <a:bodyPr>
            <a:normAutofit fontScale="85000" lnSpcReduction="20000"/>
          </a:bodyPr>
          <a:lstStyle/>
          <a:p>
            <a:pPr marL="45720" indent="0">
              <a:buNone/>
            </a:pPr>
            <a:r>
              <a:rPr lang="en-US" b="1" u="sng" dirty="0"/>
              <a:t>Learning Outcome: </a:t>
            </a:r>
            <a:r>
              <a:rPr lang="en-US" dirty="0"/>
              <a:t>Students will understand the rewards of paddle boarding </a:t>
            </a:r>
          </a:p>
          <a:p>
            <a:pPr marL="45720" indent="0">
              <a:buNone/>
            </a:pPr>
            <a:r>
              <a:rPr lang="en-US" b="1" u="sng" dirty="0"/>
              <a:t>Educational Activity: </a:t>
            </a:r>
          </a:p>
          <a:p>
            <a:pPr marL="45720" indent="0">
              <a:buNone/>
            </a:pPr>
            <a:r>
              <a:rPr lang="en-US" b="1" dirty="0"/>
              <a:t>Buzz Session:</a:t>
            </a:r>
          </a:p>
          <a:p>
            <a:pPr marL="45720" indent="0">
              <a:buNone/>
            </a:pPr>
            <a:r>
              <a:rPr lang="en-US" dirty="0"/>
              <a:t>This activity will begin with the instructor asking the learners to silently think about the reasons they are taking up paddle boarding. Once they have thought about their reasons for taking the class they are going to discuss with each other why they are taking the course. After the discussion amongst themselves they will report to the instructor their top three reasons they have agreed upon and report it to the instructor. At this point the instructor will touch upon their reasons and guide them towards the other reasons in which the course was designed mental relaxation, inner peace, and exercise. </a:t>
            </a:r>
          </a:p>
          <a:p>
            <a:pPr marL="45720" indent="0">
              <a:buNone/>
            </a:pPr>
            <a:r>
              <a:rPr lang="en-US" b="1" u="sng" dirty="0"/>
              <a:t>Assessment:</a:t>
            </a:r>
            <a:r>
              <a:rPr lang="en-US" b="1" dirty="0"/>
              <a:t> </a:t>
            </a:r>
            <a:r>
              <a:rPr lang="en-US" dirty="0"/>
              <a:t>Oral questions and demonstrations on proper form and techniques.</a:t>
            </a:r>
          </a:p>
          <a:p>
            <a:pPr marL="45720" indent="0">
              <a:buNone/>
            </a:pPr>
            <a:endParaRPr lang="en-US" dirty="0"/>
          </a:p>
        </p:txBody>
      </p:sp>
    </p:spTree>
    <p:extLst>
      <p:ext uri="{BB962C8B-B14F-4D97-AF65-F5344CB8AC3E}">
        <p14:creationId xmlns:p14="http://schemas.microsoft.com/office/powerpoint/2010/main" val="195203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cean 16x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ean painting presentation (widescreen).potx" id="{7D8F5DB3-F878-46D5-AF2D-2DD5B7369221}" vid="{9251DF30-C224-466C-9BFA-3064FAD55731}"/>
    </a:ext>
  </a:extLst>
</a:theme>
</file>

<file path=ppt/theme/theme2.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 painting presentation (widescreen)</Template>
  <TotalTime>434</TotalTime>
  <Words>1128</Words>
  <Application>Microsoft Office PowerPoint</Application>
  <PresentationFormat>Widescreen</PresentationFormat>
  <Paragraphs>105</Paragraphs>
  <Slides>13</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Georgia</vt:lpstr>
      <vt:lpstr>Symbol</vt:lpstr>
      <vt:lpstr>Times New Roman</vt:lpstr>
      <vt:lpstr>Ocean 16x9</vt:lpstr>
      <vt:lpstr>Introduction to Paddle Boarding</vt:lpstr>
      <vt:lpstr>Introduction</vt:lpstr>
      <vt:lpstr>Meet the Participants </vt:lpstr>
      <vt:lpstr>Meet the  Participants </vt:lpstr>
      <vt:lpstr>Meet the  Participants </vt:lpstr>
      <vt:lpstr>Meet the  Participants </vt:lpstr>
      <vt:lpstr>Course Table of Contents </vt:lpstr>
      <vt:lpstr>Module One Course Ice Breakers </vt:lpstr>
      <vt:lpstr>   Module Two  Rewards of Paddle Boarding </vt:lpstr>
      <vt:lpstr>Module Three  Safety While in the Water </vt:lpstr>
      <vt:lpstr>Module Four Five Key Steps  </vt:lpstr>
      <vt:lpstr>Module Five Independent Paddling </vt:lpstr>
      <vt:lpstr>Module Six  Course Review and Wrap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Paddle Boarding</dc:title>
  <dc:creator>Kimberly Hedges</dc:creator>
  <cp:lastModifiedBy>Kimberly Hedges</cp:lastModifiedBy>
  <cp:revision>21</cp:revision>
  <dcterms:created xsi:type="dcterms:W3CDTF">2018-07-25T13:18:41Z</dcterms:created>
  <dcterms:modified xsi:type="dcterms:W3CDTF">2018-07-25T21:57:37Z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